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7" r:id="rId4"/>
    <p:sldId id="259" r:id="rId5"/>
    <p:sldId id="309" r:id="rId6"/>
    <p:sldId id="260" r:id="rId7"/>
    <p:sldId id="308" r:id="rId8"/>
    <p:sldId id="262" r:id="rId9"/>
    <p:sldId id="263" r:id="rId10"/>
    <p:sldId id="264" r:id="rId11"/>
    <p:sldId id="265" r:id="rId12"/>
    <p:sldId id="266" r:id="rId13"/>
    <p:sldId id="267" r:id="rId14"/>
    <p:sldId id="295" r:id="rId15"/>
    <p:sldId id="268" r:id="rId16"/>
    <p:sldId id="302" r:id="rId17"/>
    <p:sldId id="311" r:id="rId18"/>
    <p:sldId id="269" r:id="rId19"/>
    <p:sldId id="312" r:id="rId20"/>
    <p:sldId id="270" r:id="rId21"/>
    <p:sldId id="271" r:id="rId22"/>
    <p:sldId id="272" r:id="rId23"/>
    <p:sldId id="273" r:id="rId24"/>
    <p:sldId id="304" r:id="rId25"/>
    <p:sldId id="305" r:id="rId26"/>
    <p:sldId id="314" r:id="rId27"/>
    <p:sldId id="277" r:id="rId28"/>
    <p:sldId id="278" r:id="rId29"/>
    <p:sldId id="279" r:id="rId30"/>
    <p:sldId id="318" r:id="rId31"/>
    <p:sldId id="282" r:id="rId32"/>
    <p:sldId id="299" r:id="rId33"/>
    <p:sldId id="285" r:id="rId34"/>
    <p:sldId id="286" r:id="rId35"/>
    <p:sldId id="315" r:id="rId36"/>
    <p:sldId id="319" r:id="rId37"/>
    <p:sldId id="288" r:id="rId38"/>
    <p:sldId id="289" r:id="rId39"/>
    <p:sldId id="293" r:id="rId40"/>
    <p:sldId id="320" r:id="rId41"/>
    <p:sldId id="321" r:id="rId42"/>
    <p:sldId id="296" r:id="rId43"/>
    <p:sldId id="297" r:id="rId4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A04"/>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10.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Administrateur\Desktop\PAI%20m&#233;touia\&#1578;&#1588;&#1582;&#1610;&#1589;%20&#1605;&#1575;&#1604;&#1610;%20&#1576;&#1604;&#1583;&#1610;&#1577;%20&#1576;&#1604;&#1583;&#1610;&#1577;%20&#1575;&#1604;&#1605;&#1591;&#1608;&#1610;&#157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etouia\Desktop\&#1575;&#1604;&#1603;&#1578;&#1575;&#1576;&#1577;\&#1575;&#1604;&#1605;&#1575;&#1604;&#1610;&#1577;\&#1578;&#1588;&#1582;&#1610;&#1589;%20&#1605;&#1575;&#1604;&#1610;%20&#1576;&#1604;&#1583;&#1610;&#1577;%20&#1575;&#1604;&#1605;&#1591;&#1608;&#1610;&#1577;%20(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6"/>
  <c:chart>
    <c:autoTitleDeleted val="1"/>
    <c:plotArea>
      <c:layout/>
      <c:barChart>
        <c:barDir val="col"/>
        <c:grouping val="clustered"/>
        <c:ser>
          <c:idx val="0"/>
          <c:order val="0"/>
          <c:tx>
            <c:strRef>
              <c:f>Feuil1!$B$1</c:f>
              <c:strCache>
                <c:ptCount val="1"/>
                <c:pt idx="0">
                  <c:v>نسبة الطرقات المعبدة</c:v>
                </c:pt>
              </c:strCache>
            </c:strRef>
          </c:tx>
          <c:cat>
            <c:strRef>
              <c:f>Feuil1!$A$2:$A$9</c:f>
              <c:strCache>
                <c:ptCount val="8"/>
                <c:pt idx="0">
                  <c:v>المنطقة الأولى</c:v>
                </c:pt>
                <c:pt idx="1">
                  <c:v>المنطقة الثانية</c:v>
                </c:pt>
                <c:pt idx="2">
                  <c:v>المنطقة الثالثة</c:v>
                </c:pt>
                <c:pt idx="3">
                  <c:v>المنطقة الرابعة</c:v>
                </c:pt>
                <c:pt idx="4">
                  <c:v>المنطقة الخامسة</c:v>
                </c:pt>
                <c:pt idx="5">
                  <c:v>المنطقة السادسة</c:v>
                </c:pt>
                <c:pt idx="6">
                  <c:v>المنطقة السابعة</c:v>
                </c:pt>
                <c:pt idx="7">
                  <c:v>المنطقة الثامنة</c:v>
                </c:pt>
              </c:strCache>
            </c:strRef>
          </c:cat>
          <c:val>
            <c:numRef>
              <c:f>Feuil1!$B$2:$B$9</c:f>
              <c:numCache>
                <c:formatCode>General</c:formatCode>
                <c:ptCount val="8"/>
                <c:pt idx="0">
                  <c:v>95</c:v>
                </c:pt>
                <c:pt idx="1">
                  <c:v>76.5</c:v>
                </c:pt>
                <c:pt idx="2">
                  <c:v>46</c:v>
                </c:pt>
                <c:pt idx="3">
                  <c:v>70</c:v>
                </c:pt>
                <c:pt idx="4">
                  <c:v>42</c:v>
                </c:pt>
                <c:pt idx="5">
                  <c:v>58</c:v>
                </c:pt>
                <c:pt idx="6">
                  <c:v>95</c:v>
                </c:pt>
                <c:pt idx="7">
                  <c:v>75</c:v>
                </c:pt>
              </c:numCache>
            </c:numRef>
          </c:val>
        </c:ser>
        <c:ser>
          <c:idx val="1"/>
          <c:order val="1"/>
          <c:tx>
            <c:strRef>
              <c:f>Feuil1!$C$1</c:f>
              <c:strCache>
                <c:ptCount val="1"/>
                <c:pt idx="0">
                  <c:v>نسبة الطرقات الغير معبدة</c:v>
                </c:pt>
              </c:strCache>
            </c:strRef>
          </c:tx>
          <c:cat>
            <c:strRef>
              <c:f>Feuil1!$A$2:$A$9</c:f>
              <c:strCache>
                <c:ptCount val="8"/>
                <c:pt idx="0">
                  <c:v>المنطقة الأولى</c:v>
                </c:pt>
                <c:pt idx="1">
                  <c:v>المنطقة الثانية</c:v>
                </c:pt>
                <c:pt idx="2">
                  <c:v>المنطقة الثالثة</c:v>
                </c:pt>
                <c:pt idx="3">
                  <c:v>المنطقة الرابعة</c:v>
                </c:pt>
                <c:pt idx="4">
                  <c:v>المنطقة الخامسة</c:v>
                </c:pt>
                <c:pt idx="5">
                  <c:v>المنطقة السادسة</c:v>
                </c:pt>
                <c:pt idx="6">
                  <c:v>المنطقة السابعة</c:v>
                </c:pt>
                <c:pt idx="7">
                  <c:v>المنطقة الثامنة</c:v>
                </c:pt>
              </c:strCache>
            </c:strRef>
          </c:cat>
          <c:val>
            <c:numRef>
              <c:f>Feuil1!$C$2:$C$9</c:f>
              <c:numCache>
                <c:formatCode>General</c:formatCode>
                <c:ptCount val="8"/>
                <c:pt idx="0">
                  <c:v>5</c:v>
                </c:pt>
                <c:pt idx="1">
                  <c:v>23.5</c:v>
                </c:pt>
                <c:pt idx="2">
                  <c:v>54</c:v>
                </c:pt>
                <c:pt idx="3">
                  <c:v>30</c:v>
                </c:pt>
                <c:pt idx="4">
                  <c:v>58</c:v>
                </c:pt>
                <c:pt idx="5">
                  <c:v>42</c:v>
                </c:pt>
                <c:pt idx="6">
                  <c:v>5</c:v>
                </c:pt>
                <c:pt idx="7">
                  <c:v>25</c:v>
                </c:pt>
              </c:numCache>
            </c:numRef>
          </c:val>
        </c:ser>
        <c:ser>
          <c:idx val="2"/>
          <c:order val="2"/>
          <c:tx>
            <c:strRef>
              <c:f>Feuil1!$D$1</c:f>
              <c:strCache>
                <c:ptCount val="1"/>
                <c:pt idx="0">
                  <c:v>نسبة التنوير</c:v>
                </c:pt>
              </c:strCache>
            </c:strRef>
          </c:tx>
          <c:cat>
            <c:strRef>
              <c:f>Feuil1!$A$2:$A$9</c:f>
              <c:strCache>
                <c:ptCount val="8"/>
                <c:pt idx="0">
                  <c:v>المنطقة الأولى</c:v>
                </c:pt>
                <c:pt idx="1">
                  <c:v>المنطقة الثانية</c:v>
                </c:pt>
                <c:pt idx="2">
                  <c:v>المنطقة الثالثة</c:v>
                </c:pt>
                <c:pt idx="3">
                  <c:v>المنطقة الرابعة</c:v>
                </c:pt>
                <c:pt idx="4">
                  <c:v>المنطقة الخامسة</c:v>
                </c:pt>
                <c:pt idx="5">
                  <c:v>المنطقة السادسة</c:v>
                </c:pt>
                <c:pt idx="6">
                  <c:v>المنطقة السابعة</c:v>
                </c:pt>
                <c:pt idx="7">
                  <c:v>المنطقة الثامنة</c:v>
                </c:pt>
              </c:strCache>
            </c:strRef>
          </c:cat>
          <c:val>
            <c:numRef>
              <c:f>Feuil1!$D$2:$D$9</c:f>
              <c:numCache>
                <c:formatCode>General</c:formatCode>
                <c:ptCount val="8"/>
                <c:pt idx="0">
                  <c:v>90</c:v>
                </c:pt>
                <c:pt idx="1">
                  <c:v>73.5</c:v>
                </c:pt>
                <c:pt idx="2">
                  <c:v>87</c:v>
                </c:pt>
                <c:pt idx="3">
                  <c:v>81.5</c:v>
                </c:pt>
                <c:pt idx="4">
                  <c:v>80</c:v>
                </c:pt>
                <c:pt idx="5">
                  <c:v>81</c:v>
                </c:pt>
                <c:pt idx="6">
                  <c:v>80</c:v>
                </c:pt>
                <c:pt idx="7">
                  <c:v>40</c:v>
                </c:pt>
              </c:numCache>
            </c:numRef>
          </c:val>
        </c:ser>
        <c:ser>
          <c:idx val="3"/>
          <c:order val="3"/>
          <c:tx>
            <c:strRef>
              <c:f>Feuil1!$E$1</c:f>
              <c:strCache>
                <c:ptCount val="1"/>
                <c:pt idx="0">
                  <c:v>نسبة الماء الصالح للشراب</c:v>
                </c:pt>
              </c:strCache>
            </c:strRef>
          </c:tx>
          <c:cat>
            <c:strRef>
              <c:f>Feuil1!$A$2:$A$9</c:f>
              <c:strCache>
                <c:ptCount val="8"/>
                <c:pt idx="0">
                  <c:v>المنطقة الأولى</c:v>
                </c:pt>
                <c:pt idx="1">
                  <c:v>المنطقة الثانية</c:v>
                </c:pt>
                <c:pt idx="2">
                  <c:v>المنطقة الثالثة</c:v>
                </c:pt>
                <c:pt idx="3">
                  <c:v>المنطقة الرابعة</c:v>
                </c:pt>
                <c:pt idx="4">
                  <c:v>المنطقة الخامسة</c:v>
                </c:pt>
                <c:pt idx="5">
                  <c:v>المنطقة السادسة</c:v>
                </c:pt>
                <c:pt idx="6">
                  <c:v>المنطقة السابعة</c:v>
                </c:pt>
                <c:pt idx="7">
                  <c:v>المنطقة الثامنة</c:v>
                </c:pt>
              </c:strCache>
            </c:strRef>
          </c:cat>
          <c:val>
            <c:numRef>
              <c:f>Feuil1!$E$2:$E$9</c:f>
              <c:numCache>
                <c:formatCode>General</c:formatCode>
                <c:ptCount val="8"/>
                <c:pt idx="0">
                  <c:v>95</c:v>
                </c:pt>
                <c:pt idx="1">
                  <c:v>90</c:v>
                </c:pt>
                <c:pt idx="2">
                  <c:v>95</c:v>
                </c:pt>
                <c:pt idx="3">
                  <c:v>95</c:v>
                </c:pt>
                <c:pt idx="4">
                  <c:v>95</c:v>
                </c:pt>
                <c:pt idx="5">
                  <c:v>95</c:v>
                </c:pt>
                <c:pt idx="6">
                  <c:v>95</c:v>
                </c:pt>
                <c:pt idx="7">
                  <c:v>95</c:v>
                </c:pt>
              </c:numCache>
            </c:numRef>
          </c:val>
        </c:ser>
        <c:ser>
          <c:idx val="4"/>
          <c:order val="4"/>
          <c:tx>
            <c:strRef>
              <c:f>Feuil1!$F$1</c:f>
              <c:strCache>
                <c:ptCount val="1"/>
                <c:pt idx="0">
                  <c:v>نسبة التطهير</c:v>
                </c:pt>
              </c:strCache>
            </c:strRef>
          </c:tx>
          <c:cat>
            <c:strRef>
              <c:f>Feuil1!$A$2:$A$9</c:f>
              <c:strCache>
                <c:ptCount val="8"/>
                <c:pt idx="0">
                  <c:v>المنطقة الأولى</c:v>
                </c:pt>
                <c:pt idx="1">
                  <c:v>المنطقة الثانية</c:v>
                </c:pt>
                <c:pt idx="2">
                  <c:v>المنطقة الثالثة</c:v>
                </c:pt>
                <c:pt idx="3">
                  <c:v>المنطقة الرابعة</c:v>
                </c:pt>
                <c:pt idx="4">
                  <c:v>المنطقة الخامسة</c:v>
                </c:pt>
                <c:pt idx="5">
                  <c:v>المنطقة السادسة</c:v>
                </c:pt>
                <c:pt idx="6">
                  <c:v>المنطقة السابعة</c:v>
                </c:pt>
                <c:pt idx="7">
                  <c:v>المنطقة الثامنة</c:v>
                </c:pt>
              </c:strCache>
            </c:strRef>
          </c:cat>
          <c:val>
            <c:numRef>
              <c:f>Feuil1!$F$2:$F$9</c:f>
              <c:numCache>
                <c:formatCode>General</c:formatCode>
                <c:ptCount val="8"/>
                <c:pt idx="0">
                  <c:v>100</c:v>
                </c:pt>
                <c:pt idx="1">
                  <c:v>90</c:v>
                </c:pt>
                <c:pt idx="2">
                  <c:v>95</c:v>
                </c:pt>
                <c:pt idx="3">
                  <c:v>95</c:v>
                </c:pt>
                <c:pt idx="4">
                  <c:v>95</c:v>
                </c:pt>
                <c:pt idx="5">
                  <c:v>95</c:v>
                </c:pt>
                <c:pt idx="6">
                  <c:v>95</c:v>
                </c:pt>
                <c:pt idx="7">
                  <c:v>0</c:v>
                </c:pt>
              </c:numCache>
            </c:numRef>
          </c:val>
        </c:ser>
        <c:gapWidth val="75"/>
        <c:overlap val="40"/>
        <c:axId val="162848128"/>
        <c:axId val="162530432"/>
      </c:barChart>
      <c:catAx>
        <c:axId val="162848128"/>
        <c:scaling>
          <c:orientation val="minMax"/>
        </c:scaling>
        <c:axPos val="b"/>
        <c:majorTickMark val="none"/>
        <c:tickLblPos val="nextTo"/>
        <c:crossAx val="162530432"/>
        <c:crossesAt val="1"/>
        <c:auto val="1"/>
        <c:lblAlgn val="ctr"/>
        <c:lblOffset val="100"/>
      </c:catAx>
      <c:valAx>
        <c:axId val="162530432"/>
        <c:scaling>
          <c:orientation val="minMax"/>
          <c:max val="100"/>
          <c:min val="0"/>
        </c:scaling>
        <c:axPos val="l"/>
        <c:majorGridlines/>
        <c:minorGridlines/>
        <c:numFmt formatCode="General" sourceLinked="1"/>
        <c:majorTickMark val="cross"/>
        <c:minorTickMark val="cross"/>
        <c:tickLblPos val="nextTo"/>
        <c:crossAx val="162848128"/>
        <c:crosses val="autoZero"/>
        <c:crossBetween val="between"/>
        <c:majorUnit val="25"/>
        <c:minorUnit val="4"/>
      </c:valAx>
    </c:plotArea>
    <c:legend>
      <c:legendPos val="r"/>
      <c:layout/>
    </c:legend>
    <c:plotVisOnly val="1"/>
  </c:chart>
  <c:txPr>
    <a:bodyPr/>
    <a:lstStyle/>
    <a:p>
      <a:pPr>
        <a:defRPr sz="1800"/>
      </a:pPr>
      <a:endParaRPr lang="fr-F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الموارد الذاتية لسنة 2012</a:t>
            </a:r>
          </a:p>
        </c:rich>
      </c:tx>
      <c:layout>
        <c:manualLayout>
          <c:xMode val="edge"/>
          <c:yMode val="edge"/>
          <c:x val="0.14827340498787475"/>
          <c:y val="5.4963150483016386E-2"/>
        </c:manualLayout>
      </c:layout>
      <c:overlay val="1"/>
    </c:title>
    <c:view3D>
      <c:rotX val="30"/>
      <c:perspective val="30"/>
    </c:view3D>
    <c:plotArea>
      <c:layout>
        <c:manualLayout>
          <c:layoutTarget val="inner"/>
          <c:xMode val="edge"/>
          <c:yMode val="edge"/>
          <c:x val="0"/>
          <c:y val="6.2485821840119722E-3"/>
          <c:w val="1"/>
          <c:h val="0.83351952613438962"/>
        </c:manualLayout>
      </c:layout>
      <c:pie3DChart>
        <c:varyColors val="1"/>
        <c:ser>
          <c:idx val="0"/>
          <c:order val="0"/>
          <c:explosion val="34"/>
          <c:dLbls>
            <c:dLbl>
              <c:idx val="0"/>
              <c:layout>
                <c:manualLayout>
                  <c:x val="-9.9293912792162237E-2"/>
                  <c:y val="3.8224866985572536E-2"/>
                </c:manualLayout>
              </c:layout>
              <c:dLblPos val="bestFit"/>
              <c:showPercent val="1"/>
            </c:dLbl>
            <c:dLbl>
              <c:idx val="1"/>
              <c:layout>
                <c:manualLayout>
                  <c:x val="-4.4412243146412844E-2"/>
                  <c:y val="5.9781149485750605E-2"/>
                </c:manualLayout>
              </c:layout>
              <c:dLblPos val="bestFit"/>
              <c:showPercent val="1"/>
            </c:dLbl>
            <c:dLbl>
              <c:idx val="2"/>
              <c:layout>
                <c:manualLayout>
                  <c:x val="-0.13706786651668534"/>
                  <c:y val="-8.8681033868678733E-2"/>
                </c:manualLayout>
              </c:layout>
              <c:dLblPos val="bestFit"/>
              <c:showPercent val="1"/>
            </c:dLbl>
            <c:dLbl>
              <c:idx val="3"/>
              <c:layout>
                <c:manualLayout>
                  <c:x val="5.9506002814287029E-2"/>
                  <c:y val="-1.8784760464440955E-2"/>
                </c:manualLayout>
              </c:layout>
              <c:dLblPos val="bestFit"/>
              <c:showPercent val="1"/>
            </c:dLbl>
            <c:dLbl>
              <c:idx val="4"/>
              <c:layout>
                <c:manualLayout>
                  <c:x val="0.43050727024141017"/>
                  <c:y val="-0.23506956202499746"/>
                </c:manualLayout>
              </c:layout>
              <c:dLblPos val="bestFit"/>
              <c:showPercent val="1"/>
            </c:dLbl>
            <c:dLbl>
              <c:idx val="5"/>
              <c:layout>
                <c:manualLayout>
                  <c:x val="4.3065377284113276E-2"/>
                  <c:y val="-3.5356029348105965E-2"/>
                </c:manualLayout>
              </c:layout>
              <c:dLblPos val="bestFit"/>
              <c:showPercent val="1"/>
            </c:dLbl>
            <c:dLbl>
              <c:idx val="6"/>
              <c:layout>
                <c:manualLayout>
                  <c:x val="2.9196331447162261E-2"/>
                  <c:y val="4.1589268982295795E-3"/>
                </c:manualLayout>
              </c:layout>
              <c:dLblPos val="bestFit"/>
              <c:showPercent val="1"/>
            </c:dLbl>
            <c:dLbl>
              <c:idx val="7"/>
              <c:layout>
                <c:manualLayout>
                  <c:x val="4.7044898855323737E-2"/>
                  <c:y val="-3.7218834075803194E-3"/>
                </c:manualLayout>
              </c:layout>
              <c:dLblPos val="bestFit"/>
              <c:showPercent val="1"/>
            </c:dLbl>
            <c:dLbl>
              <c:idx val="8"/>
              <c:layout>
                <c:manualLayout>
                  <c:x val="7.368248350447279E-2"/>
                  <c:y val="3.2679192762700114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الموارد الداتية'!$C$10:$C$18</c:f>
              <c:strCache>
                <c:ptCount val="9"/>
                <c:pt idx="0">
                  <c:v>المعلوم على العقارات المبنية</c:v>
                </c:pt>
                <c:pt idx="1">
                  <c:v>المعلوم على الأراضي غير المبنية</c:v>
                </c:pt>
                <c:pt idx="2">
                  <c:v>المعلوم على المؤسسات</c:v>
                </c:pt>
                <c:pt idx="3">
                  <c:v>مداخيل الأسواق</c:v>
                </c:pt>
                <c:pt idx="4">
                  <c:v>المعلوم الإضافي على سعر التيار الكهربائي</c:v>
                </c:pt>
                <c:pt idx="5">
                  <c:v>مداخيل جبائية أخرى</c:v>
                </c:pt>
                <c:pt idx="6">
                  <c:v>مداخيل كراء العقارات والتجهيزات والمعدات</c:v>
                </c:pt>
                <c:pt idx="7">
                  <c:v>محاصيل بيع العقارات وأملاك أخرى</c:v>
                </c:pt>
                <c:pt idx="8">
                  <c:v>مداخيل غير جبائية أخرى</c:v>
                </c:pt>
              </c:strCache>
            </c:strRef>
          </c:cat>
          <c:val>
            <c:numRef>
              <c:f>'هيكلة الموارد الداتية'!$D$10:$D$18</c:f>
              <c:numCache>
                <c:formatCode>#,##0</c:formatCode>
                <c:ptCount val="9"/>
                <c:pt idx="0">
                  <c:v>51651.954000000012</c:v>
                </c:pt>
                <c:pt idx="1">
                  <c:v>3635.0219999999999</c:v>
                </c:pt>
                <c:pt idx="2">
                  <c:v>92857.436999999976</c:v>
                </c:pt>
                <c:pt idx="3">
                  <c:v>0</c:v>
                </c:pt>
                <c:pt idx="4">
                  <c:v>0</c:v>
                </c:pt>
                <c:pt idx="5">
                  <c:v>21496.349000000002</c:v>
                </c:pt>
                <c:pt idx="6">
                  <c:v>9688.8310000000001</c:v>
                </c:pt>
                <c:pt idx="7">
                  <c:v>0</c:v>
                </c:pt>
                <c:pt idx="8">
                  <c:v>42521.232000000004</c:v>
                </c:pt>
              </c:numCache>
            </c:numRef>
          </c:val>
        </c:ser>
      </c:pie3DChart>
      <c:spPr>
        <a:noFill/>
        <a:ln w="25400">
          <a:noFill/>
        </a:ln>
      </c:spPr>
    </c:plotArea>
    <c:legend>
      <c:legendPos val="b"/>
      <c:layout>
        <c:manualLayout>
          <c:xMode val="edge"/>
          <c:yMode val="edge"/>
          <c:x val="4.7869225472291291E-2"/>
          <c:y val="0.60922394095310151"/>
          <c:w val="0.83582966577846973"/>
          <c:h val="0.35664546107101958"/>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الموارد الذاتية لسنة 2015</a:t>
            </a:r>
          </a:p>
        </c:rich>
      </c:tx>
      <c:layout>
        <c:manualLayout>
          <c:xMode val="edge"/>
          <c:yMode val="edge"/>
          <c:x val="0.11549827755905512"/>
          <c:y val="5.3115249946575085E-2"/>
        </c:manualLayout>
      </c:layout>
      <c:overlay val="1"/>
    </c:title>
    <c:view3D>
      <c:rotX val="30"/>
      <c:perspective val="30"/>
    </c:view3D>
    <c:plotArea>
      <c:layout>
        <c:manualLayout>
          <c:layoutTarget val="inner"/>
          <c:xMode val="edge"/>
          <c:yMode val="edge"/>
          <c:x val="7.6685531496062951E-3"/>
          <c:y val="0.10017791732077441"/>
          <c:w val="0.98402764107611551"/>
          <c:h val="0.81488161805861292"/>
        </c:manualLayout>
      </c:layout>
      <c:pie3DChart>
        <c:varyColors val="1"/>
        <c:ser>
          <c:idx val="0"/>
          <c:order val="0"/>
          <c:explosion val="61"/>
          <c:dLbls>
            <c:dLbl>
              <c:idx val="0"/>
              <c:layout>
                <c:manualLayout>
                  <c:x val="-6.2950705380577426E-2"/>
                  <c:y val="2.9762793220784772E-2"/>
                </c:manualLayout>
              </c:layout>
              <c:dLblPos val="bestFit"/>
              <c:showPercent val="1"/>
            </c:dLbl>
            <c:dLbl>
              <c:idx val="1"/>
              <c:layout>
                <c:manualLayout>
                  <c:x val="-8.0254992202471783E-3"/>
                  <c:y val="6.4866397194856207E-2"/>
                </c:manualLayout>
              </c:layout>
              <c:dLblPos val="bestFit"/>
              <c:showPercent val="1"/>
            </c:dLbl>
            <c:dLbl>
              <c:idx val="2"/>
              <c:layout>
                <c:manualLayout>
                  <c:x val="-0.13416010498687664"/>
                  <c:y val="-0.10228746458884705"/>
                </c:manualLayout>
              </c:layout>
              <c:dLblPos val="bestFit"/>
              <c:showPercent val="1"/>
            </c:dLbl>
            <c:dLbl>
              <c:idx val="3"/>
              <c:layout>
                <c:manualLayout>
                  <c:x val="0.16277723097112878"/>
                  <c:y val="-3.5690496934229779E-2"/>
                </c:manualLayout>
              </c:layout>
              <c:dLblPos val="bestFit"/>
              <c:showPercent val="1"/>
            </c:dLbl>
            <c:dLbl>
              <c:idx val="4"/>
              <c:layout>
                <c:manualLayout>
                  <c:x val="6.137057086614179E-2"/>
                  <c:y val="-6.1154526874119861E-2"/>
                </c:manualLayout>
              </c:layout>
              <c:dLblPos val="bestFit"/>
              <c:showPercent val="1"/>
            </c:dLbl>
            <c:dLbl>
              <c:idx val="5"/>
              <c:layout>
                <c:manualLayout>
                  <c:x val="8.6345964566929223E-2"/>
                  <c:y val="1.9401487857496139E-2"/>
                </c:manualLayout>
              </c:layout>
              <c:dLblPos val="bestFit"/>
              <c:showPercent val="1"/>
            </c:dLbl>
            <c:dLbl>
              <c:idx val="6"/>
              <c:layout>
                <c:manualLayout>
                  <c:x val="2.8533464566929161E-2"/>
                  <c:y val="2.4280900169316014E-2"/>
                </c:manualLayout>
              </c:layout>
              <c:dLblPos val="bestFit"/>
              <c:showPercent val="1"/>
            </c:dLbl>
            <c:dLbl>
              <c:idx val="7"/>
              <c:layout>
                <c:manualLayout>
                  <c:x val="5.5279691601049882E-2"/>
                  <c:y val="-8.1162088559389464E-4"/>
                </c:manualLayout>
              </c:layout>
              <c:dLblPos val="bestFit"/>
              <c:showPercent val="1"/>
            </c:dLbl>
            <c:dLbl>
              <c:idx val="8"/>
              <c:layout>
                <c:manualLayout>
                  <c:x val="9.5089402887139171E-2"/>
                  <c:y val="4.0891182965386109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الموارد الداتية'!$C$10:$C$18</c:f>
              <c:strCache>
                <c:ptCount val="9"/>
                <c:pt idx="0">
                  <c:v>المعلوم على العقارات المبنية</c:v>
                </c:pt>
                <c:pt idx="1">
                  <c:v>المعلوم على الأراضي غير المبنية</c:v>
                </c:pt>
                <c:pt idx="2">
                  <c:v>المعلوم على المؤسسات</c:v>
                </c:pt>
                <c:pt idx="3">
                  <c:v>مداخيل الأسواق</c:v>
                </c:pt>
                <c:pt idx="4">
                  <c:v>المعلوم الإضافي على سعر التيار الكهربائي</c:v>
                </c:pt>
                <c:pt idx="5">
                  <c:v>مداخيل جبائية أخرى</c:v>
                </c:pt>
                <c:pt idx="6">
                  <c:v>مداخيل كراء العقارات والتجهيزات والمعدات</c:v>
                </c:pt>
                <c:pt idx="7">
                  <c:v>محاصيل بيع العقارات وأملاك أخرى</c:v>
                </c:pt>
                <c:pt idx="8">
                  <c:v>مداخيل غير جبائية أخرى</c:v>
                </c:pt>
              </c:strCache>
            </c:strRef>
          </c:cat>
          <c:val>
            <c:numRef>
              <c:f>'هيكلة الموارد الداتية'!$G$10:$G$18</c:f>
              <c:numCache>
                <c:formatCode>#,##0</c:formatCode>
                <c:ptCount val="9"/>
                <c:pt idx="0">
                  <c:v>24435.874</c:v>
                </c:pt>
                <c:pt idx="1">
                  <c:v>4603.8320000000003</c:v>
                </c:pt>
                <c:pt idx="2">
                  <c:v>167293.696</c:v>
                </c:pt>
                <c:pt idx="3">
                  <c:v>10000</c:v>
                </c:pt>
                <c:pt idx="4">
                  <c:v>46151</c:v>
                </c:pt>
                <c:pt idx="5">
                  <c:v>36759.692999999999</c:v>
                </c:pt>
                <c:pt idx="6">
                  <c:v>11173.412</c:v>
                </c:pt>
                <c:pt idx="7">
                  <c:v>0</c:v>
                </c:pt>
                <c:pt idx="8">
                  <c:v>32820.486000000012</c:v>
                </c:pt>
              </c:numCache>
            </c:numRef>
          </c:val>
        </c:ser>
      </c:pie3DChart>
      <c:spPr>
        <a:noFill/>
        <a:ln w="25400">
          <a:noFill/>
        </a:ln>
      </c:spPr>
    </c:plotArea>
    <c:legend>
      <c:legendPos val="b"/>
      <c:layout>
        <c:manualLayout>
          <c:xMode val="edge"/>
          <c:yMode val="edge"/>
          <c:x val="7.4447178477690293E-2"/>
          <c:y val="0.63870947238067188"/>
          <c:w val="0.83582964238845237"/>
          <c:h val="0.34386117184203774"/>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الموارد الذاتية لسنة 2016</a:t>
            </a:r>
          </a:p>
        </c:rich>
      </c:tx>
      <c:layout>
        <c:manualLayout>
          <c:xMode val="edge"/>
          <c:yMode val="edge"/>
          <c:x val="0.11549842830910957"/>
          <c:y val="5.3115317107100775E-2"/>
        </c:manualLayout>
      </c:layout>
      <c:overlay val="1"/>
    </c:title>
    <c:view3D>
      <c:rotX val="30"/>
      <c:perspective val="30"/>
    </c:view3D>
    <c:plotArea>
      <c:layout>
        <c:manualLayout>
          <c:layoutTarget val="inner"/>
          <c:xMode val="edge"/>
          <c:yMode val="edge"/>
          <c:x val="6.4332472274957796E-3"/>
          <c:y val="0.10017791732077438"/>
          <c:w val="0.98736256782131371"/>
          <c:h val="0.81488161805861292"/>
        </c:manualLayout>
      </c:layout>
      <c:pie3DChart>
        <c:varyColors val="1"/>
        <c:ser>
          <c:idx val="0"/>
          <c:order val="0"/>
          <c:explosion val="61"/>
          <c:dLbls>
            <c:dLbl>
              <c:idx val="0"/>
              <c:layout>
                <c:manualLayout>
                  <c:x val="-9.3025842125465746E-2"/>
                  <c:y val="4.6943045162832861E-2"/>
                </c:manualLayout>
              </c:layout>
              <c:dLblPos val="bestFit"/>
              <c:showPercent val="1"/>
            </c:dLbl>
            <c:dLbl>
              <c:idx val="1"/>
              <c:layout>
                <c:manualLayout>
                  <c:x val="-1.8565663481788102E-2"/>
                  <c:y val="2.6219113915108457E-2"/>
                </c:manualLayout>
              </c:layout>
              <c:dLblPos val="bestFit"/>
              <c:showPercent val="1"/>
            </c:dLbl>
            <c:dLbl>
              <c:idx val="2"/>
              <c:layout>
                <c:manualLayout>
                  <c:x val="-0.14476196404303221"/>
                  <c:y val="-8.7977698439868926E-2"/>
                </c:manualLayout>
              </c:layout>
              <c:dLblPos val="bestFit"/>
              <c:showPercent val="1"/>
            </c:dLbl>
            <c:dLbl>
              <c:idx val="3"/>
              <c:layout>
                <c:manualLayout>
                  <c:x val="0.16864295125164688"/>
                  <c:y val="-4.3949071583443383E-2"/>
                </c:manualLayout>
              </c:layout>
              <c:dLblPos val="bestFit"/>
              <c:showPercent val="1"/>
            </c:dLbl>
            <c:dLbl>
              <c:idx val="4"/>
              <c:layout>
                <c:manualLayout>
                  <c:x val="4.2015914018652824E-2"/>
                  <c:y val="-4.4360759252919511E-2"/>
                </c:manualLayout>
              </c:layout>
              <c:dLblPos val="bestFit"/>
              <c:showPercent val="1"/>
            </c:dLbl>
            <c:dLbl>
              <c:idx val="5"/>
              <c:layout>
                <c:manualLayout>
                  <c:x val="4.5848972435757779E-2"/>
                  <c:y val="5.5986479950875792E-3"/>
                </c:manualLayout>
              </c:layout>
              <c:dLblPos val="bestFit"/>
              <c:showPercent val="1"/>
            </c:dLbl>
            <c:dLbl>
              <c:idx val="6"/>
              <c:layout>
                <c:manualLayout>
                  <c:x val="1.6281680204994143E-2"/>
                  <c:y val="1.303141455144193E-2"/>
                </c:manualLayout>
              </c:layout>
              <c:dLblPos val="bestFit"/>
              <c:showPercent val="1"/>
            </c:dLbl>
            <c:dLbl>
              <c:idx val="7"/>
              <c:layout>
                <c:manualLayout>
                  <c:x val="5.0072100671210568E-2"/>
                  <c:y val="-8.8856284268814222E-3"/>
                </c:manualLayout>
              </c:layout>
              <c:dLblPos val="bestFit"/>
              <c:showPercent val="1"/>
            </c:dLbl>
            <c:dLbl>
              <c:idx val="8"/>
              <c:layout>
                <c:manualLayout>
                  <c:x val="9.5356716774039674E-2"/>
                  <c:y val="4.4164914168337649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الموارد الداتية'!$C$10:$C$18</c:f>
              <c:strCache>
                <c:ptCount val="9"/>
                <c:pt idx="0">
                  <c:v>المعلوم على العقارات المبنية</c:v>
                </c:pt>
                <c:pt idx="1">
                  <c:v>المعلوم على الأراضي غير المبنية</c:v>
                </c:pt>
                <c:pt idx="2">
                  <c:v>المعلوم على المؤسسات</c:v>
                </c:pt>
                <c:pt idx="3">
                  <c:v>مداخيل الأسواق</c:v>
                </c:pt>
                <c:pt idx="4">
                  <c:v>المعلوم الإضافي على سعر التيار الكهربائي</c:v>
                </c:pt>
                <c:pt idx="5">
                  <c:v>مداخيل جبائية أخرى</c:v>
                </c:pt>
                <c:pt idx="6">
                  <c:v>مداخيل كراء العقارات والتجهيزات والمعدات</c:v>
                </c:pt>
                <c:pt idx="7">
                  <c:v>محاصيل بيع العقارات وأملاك أخرى</c:v>
                </c:pt>
                <c:pt idx="8">
                  <c:v>مداخيل غير جبائية أخرى</c:v>
                </c:pt>
              </c:strCache>
            </c:strRef>
          </c:cat>
          <c:val>
            <c:numRef>
              <c:f>'هيكلة الموارد الداتية'!$H$10:$H$18</c:f>
              <c:numCache>
                <c:formatCode>#,##0</c:formatCode>
                <c:ptCount val="9"/>
                <c:pt idx="0">
                  <c:v>35907.197999999997</c:v>
                </c:pt>
                <c:pt idx="1">
                  <c:v>5449.9879999999994</c:v>
                </c:pt>
                <c:pt idx="2">
                  <c:v>168859.80499999993</c:v>
                </c:pt>
                <c:pt idx="3">
                  <c:v>11400</c:v>
                </c:pt>
                <c:pt idx="4">
                  <c:v>42568</c:v>
                </c:pt>
                <c:pt idx="5">
                  <c:v>47157.55</c:v>
                </c:pt>
                <c:pt idx="6">
                  <c:v>10117.606</c:v>
                </c:pt>
                <c:pt idx="7">
                  <c:v>0</c:v>
                </c:pt>
                <c:pt idx="8">
                  <c:v>40742.552000000003</c:v>
                </c:pt>
              </c:numCache>
            </c:numRef>
          </c:val>
        </c:ser>
      </c:pie3DChart>
      <c:spPr>
        <a:noFill/>
        <a:ln w="25400">
          <a:noFill/>
        </a:ln>
      </c:spPr>
    </c:plotArea>
    <c:legend>
      <c:legendPos val="b"/>
      <c:layout>
        <c:manualLayout>
          <c:xMode val="edge"/>
          <c:yMode val="edge"/>
          <c:x val="7.4447314639029802E-2"/>
          <c:y val="0.63870950913744484"/>
          <c:w val="0.83582998765470584"/>
          <c:h val="0.34386114779130872"/>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sz="1000" b="0" i="0" u="none" strike="noStrike" baseline="0">
                <a:solidFill>
                  <a:srgbClr val="000000"/>
                </a:solidFill>
                <a:latin typeface="Arial"/>
                <a:ea typeface="Arial"/>
                <a:cs typeface="Arial"/>
              </a:defRPr>
            </a:pPr>
            <a:r>
              <a:rPr lang="ar-TN" sz="1600" b="1" i="0" u="none" strike="noStrike" baseline="0">
                <a:solidFill>
                  <a:srgbClr val="000000"/>
                </a:solidFill>
                <a:latin typeface="Calibri"/>
              </a:rPr>
              <a:t>هيكلة نفقات العنوان الأول</a:t>
            </a:r>
          </a:p>
          <a:p>
            <a:pPr>
              <a:defRPr sz="1000" b="0" i="0" u="none" strike="noStrike" baseline="0">
                <a:solidFill>
                  <a:srgbClr val="000000"/>
                </a:solidFill>
                <a:latin typeface="Arial"/>
                <a:ea typeface="Arial"/>
                <a:cs typeface="Arial"/>
              </a:defRPr>
            </a:pPr>
            <a:r>
              <a:rPr lang="ar-TN" sz="1600" b="1" i="0" u="none" strike="noStrike" baseline="0">
                <a:solidFill>
                  <a:srgbClr val="000000"/>
                </a:solidFill>
                <a:latin typeface="Calibri"/>
              </a:rPr>
              <a:t>لسنة 2013</a:t>
            </a:r>
          </a:p>
        </c:rich>
      </c:tx>
      <c:layout>
        <c:manualLayout>
          <c:xMode val="edge"/>
          <c:yMode val="edge"/>
          <c:x val="0.22744006999125121"/>
          <c:y val="5.7301248558883414E-4"/>
        </c:manualLayout>
      </c:layout>
      <c:overlay val="1"/>
    </c:title>
    <c:view3D>
      <c:rotX val="30"/>
      <c:perspective val="30"/>
    </c:view3D>
    <c:plotArea>
      <c:layout>
        <c:manualLayout>
          <c:layoutTarget val="inner"/>
          <c:xMode val="edge"/>
          <c:yMode val="edge"/>
          <c:x val="9.3055555555555836E-2"/>
          <c:y val="0.10645742198891812"/>
          <c:w val="0.70277777777777772"/>
          <c:h val="0.58299759405074358"/>
        </c:manualLayout>
      </c:layout>
      <c:pie3DChart>
        <c:varyColors val="1"/>
        <c:ser>
          <c:idx val="0"/>
          <c:order val="0"/>
          <c:dLbls>
            <c:dLbl>
              <c:idx val="0"/>
              <c:layout>
                <c:manualLayout>
                  <c:x val="-0.2328323959505062"/>
                  <c:y val="-4.2368255369947906E-2"/>
                </c:manualLayout>
              </c:layout>
              <c:dLblPos val="bestFit"/>
              <c:showPercent val="1"/>
            </c:dLbl>
            <c:dLbl>
              <c:idx val="1"/>
              <c:layout>
                <c:manualLayout>
                  <c:x val="0.16284714410698675"/>
                  <c:y val="3.2631621981831775E-2"/>
                </c:manualLayout>
              </c:layout>
              <c:dLblPos val="bestFit"/>
              <c:showPercent val="1"/>
            </c:dLbl>
            <c:dLbl>
              <c:idx val="2"/>
              <c:layout>
                <c:manualLayout>
                  <c:x val="3.1048618922634694E-2"/>
                  <c:y val="2.6689888063057565E-2"/>
                </c:manualLayout>
              </c:layout>
              <c:dLblPos val="bestFit"/>
              <c:showPercent val="1"/>
            </c:dLbl>
            <c:dLbl>
              <c:idx val="3"/>
              <c:layout>
                <c:manualLayout>
                  <c:x val="7.6664916885389331E-2"/>
                  <c:y val="5.1710779143261346E-2"/>
                </c:manualLayout>
              </c:layout>
              <c:dLblPos val="bestFit"/>
              <c:showPercent val="1"/>
            </c:dLbl>
            <c:dLbl>
              <c:idx val="5"/>
              <c:layout>
                <c:manualLayout>
                  <c:x val="9.7552689485790517E-2"/>
                  <c:y val="1.1964950535029283E-2"/>
                </c:manualLayout>
              </c:layout>
              <c:dLblPos val="bestFit"/>
              <c:showPercent val="1"/>
            </c:dLbl>
            <c:dLbl>
              <c:idx val="6"/>
              <c:layout>
                <c:manualLayout>
                  <c:x val="7.4133226421662299E-2"/>
                  <c:y val="4.1589339794064119E-3"/>
                </c:manualLayout>
              </c:layout>
              <c:dLblPos val="bestFit"/>
              <c:showPercent val="1"/>
            </c:dLbl>
            <c:dLbl>
              <c:idx val="8"/>
              <c:layout>
                <c:manualLayout>
                  <c:x val="0.10271984997370406"/>
                  <c:y val="3.2679184332727644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نفقات العنوان الأول'!$B$5:$B$8</c:f>
              <c:strCache>
                <c:ptCount val="4"/>
                <c:pt idx="0">
                  <c:v>التأجير العمومي</c:v>
                </c:pt>
                <c:pt idx="1">
                  <c:v>وسائل المصالح</c:v>
                </c:pt>
                <c:pt idx="2">
                  <c:v>التدخل العمومي</c:v>
                </c:pt>
                <c:pt idx="3">
                  <c:v>فوائد الدين</c:v>
                </c:pt>
              </c:strCache>
            </c:strRef>
          </c:cat>
          <c:val>
            <c:numRef>
              <c:f>'هيكلة نفقات العنوان الأول'!$D$5:$D$8</c:f>
              <c:numCache>
                <c:formatCode>#,##0</c:formatCode>
                <c:ptCount val="4"/>
                <c:pt idx="0">
                  <c:v>292000.83399999997</c:v>
                </c:pt>
                <c:pt idx="1">
                  <c:v>236036.83399999994</c:v>
                </c:pt>
                <c:pt idx="2">
                  <c:v>0</c:v>
                </c:pt>
                <c:pt idx="3">
                  <c:v>40970.193999999996</c:v>
                </c:pt>
              </c:numCache>
            </c:numRef>
          </c:val>
        </c:ser>
      </c:pie3DChart>
      <c:spPr>
        <a:noFill/>
        <a:ln w="25400">
          <a:noFill/>
        </a:ln>
      </c:spPr>
    </c:plotArea>
    <c:legend>
      <c:legendPos val="b"/>
      <c:layout>
        <c:manualLayout>
          <c:xMode val="edge"/>
          <c:yMode val="edge"/>
          <c:x val="0"/>
          <c:y val="0.7242858194127606"/>
          <c:w val="0.98582977127859084"/>
          <c:h val="0.25828505081724595"/>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000" b="0" i="0" u="none" strike="noStrike" baseline="0">
                <a:solidFill>
                  <a:srgbClr val="000000"/>
                </a:solidFill>
                <a:latin typeface="Arial"/>
                <a:ea typeface="Arial"/>
                <a:cs typeface="Arial"/>
              </a:defRPr>
            </a:pPr>
            <a:r>
              <a:rPr lang="ar-TN" sz="1400" b="1" i="0" u="none" strike="noStrike" baseline="0">
                <a:solidFill>
                  <a:srgbClr val="000000"/>
                </a:solidFill>
                <a:latin typeface="Calibri"/>
              </a:rPr>
              <a:t>هيكلة نفقات العنوان الأول لسنة</a:t>
            </a:r>
          </a:p>
          <a:p>
            <a:pPr>
              <a:defRPr sz="1000" b="0" i="0" u="none" strike="noStrike" baseline="0">
                <a:solidFill>
                  <a:srgbClr val="000000"/>
                </a:solidFill>
                <a:latin typeface="Arial"/>
                <a:ea typeface="Arial"/>
                <a:cs typeface="Arial"/>
              </a:defRPr>
            </a:pPr>
            <a:r>
              <a:rPr lang="ar-TN" sz="1400" b="1" i="0" u="none" strike="noStrike" baseline="0">
                <a:solidFill>
                  <a:srgbClr val="000000"/>
                </a:solidFill>
                <a:latin typeface="Calibri"/>
              </a:rPr>
              <a:t> 2014</a:t>
            </a:r>
          </a:p>
        </c:rich>
      </c:tx>
      <c:layout>
        <c:manualLayout>
          <c:xMode val="edge"/>
          <c:yMode val="edge"/>
          <c:x val="0.13004990256046345"/>
          <c:y val="3.1151574803149626E-3"/>
        </c:manualLayout>
      </c:layout>
      <c:overlay val="1"/>
    </c:title>
    <c:view3D>
      <c:rotX val="30"/>
      <c:perspective val="30"/>
    </c:view3D>
    <c:plotArea>
      <c:layout>
        <c:manualLayout>
          <c:layoutTarget val="inner"/>
          <c:xMode val="edge"/>
          <c:yMode val="edge"/>
          <c:x val="9.3055555555555877E-2"/>
          <c:y val="0.10645742198891812"/>
          <c:w val="0.70277777777777772"/>
          <c:h val="0.58299759405074358"/>
        </c:manualLayout>
      </c:layout>
      <c:pie3DChart>
        <c:varyColors val="1"/>
        <c:ser>
          <c:idx val="0"/>
          <c:order val="0"/>
          <c:dLbls>
            <c:dLbl>
              <c:idx val="0"/>
              <c:layout>
                <c:manualLayout>
                  <c:x val="-0.31598909578362827"/>
                  <c:y val="-5.5095144356955381E-2"/>
                </c:manualLayout>
              </c:layout>
              <c:dLblPos val="bestFit"/>
              <c:showPercent val="1"/>
            </c:dLbl>
            <c:dLbl>
              <c:idx val="1"/>
              <c:layout>
                <c:manualLayout>
                  <c:x val="0.17247496423462089"/>
                  <c:y val="3.1712926509186348E-2"/>
                </c:manualLayout>
              </c:layout>
              <c:dLblPos val="bestFit"/>
              <c:showPercent val="1"/>
            </c:dLbl>
            <c:dLbl>
              <c:idx val="2"/>
              <c:layout>
                <c:manualLayout>
                  <c:x val="3.0746736057134471E-2"/>
                  <c:y val="2.734055118110237E-2"/>
                </c:manualLayout>
              </c:layout>
              <c:dLblPos val="bestFit"/>
              <c:showPercent val="1"/>
            </c:dLbl>
            <c:dLbl>
              <c:idx val="3"/>
              <c:layout>
                <c:manualLayout>
                  <c:x val="0.123355524765413"/>
                  <c:y val="4.5100393700787396E-2"/>
                </c:manualLayout>
              </c:layout>
              <c:dLblPos val="bestFit"/>
              <c:showPercent val="1"/>
            </c:dLbl>
            <c:dLbl>
              <c:idx val="4"/>
              <c:layout>
                <c:manualLayout>
                  <c:x val="7.0375787596283407E-2"/>
                  <c:y val="-5.4297838938357004E-2"/>
                </c:manualLayout>
              </c:layout>
              <c:dLblPos val="bestFit"/>
              <c:showPercent val="1"/>
            </c:dLbl>
            <c:dLbl>
              <c:idx val="5"/>
              <c:layout>
                <c:manualLayout>
                  <c:x val="8.8056589080211259E-2"/>
                  <c:y val="-3.8457248918651564E-2"/>
                </c:manualLayout>
              </c:layout>
              <c:dLblPos val="bestFit"/>
              <c:showPercent val="1"/>
            </c:dLbl>
            <c:dLbl>
              <c:idx val="6"/>
              <c:layout>
                <c:manualLayout>
                  <c:x val="9.3915589928113594E-2"/>
                  <c:y val="-2.9027236081471175E-2"/>
                </c:manualLayout>
              </c:layout>
              <c:dLblPos val="bestFit"/>
              <c:showPercent val="1"/>
            </c:dLbl>
            <c:dLbl>
              <c:idx val="8"/>
              <c:layout>
                <c:manualLayout>
                  <c:x val="4.1730258495136181E-2"/>
                  <c:y val="3.2261878480143329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نفقات العنوان الأول'!$B$5:$B$8</c:f>
              <c:strCache>
                <c:ptCount val="4"/>
                <c:pt idx="0">
                  <c:v>التأجير العمومي</c:v>
                </c:pt>
                <c:pt idx="1">
                  <c:v>وسائل المصالح</c:v>
                </c:pt>
                <c:pt idx="2">
                  <c:v>التدخل العمومي</c:v>
                </c:pt>
                <c:pt idx="3">
                  <c:v>فوائد الدين</c:v>
                </c:pt>
              </c:strCache>
            </c:strRef>
          </c:cat>
          <c:val>
            <c:numRef>
              <c:f>'هيكلة نفقات العنوان الأول'!$E$5:$E$8</c:f>
              <c:numCache>
                <c:formatCode>#,##0</c:formatCode>
                <c:ptCount val="4"/>
                <c:pt idx="0">
                  <c:v>296329.34499999986</c:v>
                </c:pt>
                <c:pt idx="1">
                  <c:v>172337.11600000001</c:v>
                </c:pt>
                <c:pt idx="2">
                  <c:v>0</c:v>
                </c:pt>
                <c:pt idx="3">
                  <c:v>36023.759000000005</c:v>
                </c:pt>
              </c:numCache>
            </c:numRef>
          </c:val>
        </c:ser>
      </c:pie3DChart>
      <c:spPr>
        <a:noFill/>
        <a:ln w="25400">
          <a:noFill/>
        </a:ln>
      </c:spPr>
    </c:plotArea>
    <c:legend>
      <c:legendPos val="b"/>
      <c:layout>
        <c:manualLayout>
          <c:xMode val="edge"/>
          <c:yMode val="edge"/>
          <c:x val="7.4446960224392594E-2"/>
          <c:y val="0.72428576115485555"/>
          <c:w val="0.83582981311885485"/>
          <c:h val="0.25828477690288754"/>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نفقات العنوان الأول لسنة 2015</a:t>
            </a:r>
          </a:p>
        </c:rich>
      </c:tx>
      <c:layout>
        <c:manualLayout>
          <c:xMode val="edge"/>
          <c:yMode val="edge"/>
          <c:x val="0.22660970069324288"/>
          <c:y val="3.7322508599468562E-3"/>
        </c:manualLayout>
      </c:layout>
      <c:overlay val="1"/>
    </c:title>
    <c:view3D>
      <c:rotX val="30"/>
      <c:perspective val="30"/>
    </c:view3D>
    <c:plotArea>
      <c:layout>
        <c:manualLayout>
          <c:layoutTarget val="inner"/>
          <c:xMode val="edge"/>
          <c:yMode val="edge"/>
          <c:x val="0.11183505230860227"/>
          <c:y val="0.10017791732077438"/>
          <c:w val="0.70277777777777772"/>
          <c:h val="0.58299759405074358"/>
        </c:manualLayout>
      </c:layout>
      <c:pie3DChart>
        <c:varyColors val="1"/>
        <c:ser>
          <c:idx val="0"/>
          <c:order val="0"/>
          <c:dLbls>
            <c:dLbl>
              <c:idx val="0"/>
              <c:layout>
                <c:manualLayout>
                  <c:x val="-0.25791273848616453"/>
                  <c:y val="-4.6793172592556373E-2"/>
                </c:manualLayout>
              </c:layout>
              <c:dLblPos val="bestFit"/>
              <c:showPercent val="1"/>
            </c:dLbl>
            <c:dLbl>
              <c:idx val="1"/>
              <c:layout>
                <c:manualLayout>
                  <c:x val="0.17698433435730873"/>
                  <c:y val="-2.7314194421349525E-2"/>
                </c:manualLayout>
              </c:layout>
              <c:dLblPos val="bestFit"/>
              <c:showPercent val="1"/>
            </c:dLbl>
            <c:dLbl>
              <c:idx val="2"/>
              <c:layout>
                <c:manualLayout>
                  <c:x val="2.110168704796141E-2"/>
                  <c:y val="2.5294915058694606E-2"/>
                </c:manualLayout>
              </c:layout>
              <c:dLblPos val="bestFit"/>
              <c:showPercent val="1"/>
            </c:dLbl>
            <c:dLbl>
              <c:idx val="3"/>
              <c:layout>
                <c:manualLayout>
                  <c:x val="4.3260332008338183E-2"/>
                  <c:y val="2.3213636756943851E-2"/>
                </c:manualLayout>
              </c:layout>
              <c:dLblPos val="bestFit"/>
              <c:showPercent val="1"/>
            </c:dLbl>
            <c:dLbl>
              <c:idx val="4"/>
              <c:layout>
                <c:manualLayout>
                  <c:x val="6.4357557024569634E-2"/>
                  <c:y val="-5.2642265870612333E-2"/>
                </c:manualLayout>
              </c:layout>
              <c:dLblPos val="bestFit"/>
              <c:showPercent val="1"/>
            </c:dLbl>
            <c:dLbl>
              <c:idx val="5"/>
              <c:layout>
                <c:manualLayout>
                  <c:x val="0.11759583579927586"/>
                  <c:y val="-3.0287972245227626E-2"/>
                </c:manualLayout>
              </c:layout>
              <c:dLblPos val="bestFit"/>
              <c:showPercent val="1"/>
            </c:dLbl>
            <c:dLbl>
              <c:idx val="6"/>
              <c:layout>
                <c:manualLayout>
                  <c:x val="7.0200140911589576E-2"/>
                  <c:y val="-7.7128516830133221E-4"/>
                </c:manualLayout>
              </c:layout>
              <c:dLblPos val="bestFit"/>
              <c:showPercent val="1"/>
            </c:dLbl>
            <c:dLbl>
              <c:idx val="7"/>
              <c:layout>
                <c:manualLayout>
                  <c:x val="5.0071926849851817E-2"/>
                  <c:y val="7.6776258230879038E-3"/>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نفقات العنوان الأول'!$B$5:$B$8</c:f>
              <c:strCache>
                <c:ptCount val="4"/>
                <c:pt idx="0">
                  <c:v>التأجير العمومي</c:v>
                </c:pt>
                <c:pt idx="1">
                  <c:v>وسائل المصالح</c:v>
                </c:pt>
                <c:pt idx="2">
                  <c:v>التدخل العمومي</c:v>
                </c:pt>
                <c:pt idx="3">
                  <c:v>فوائد الدين</c:v>
                </c:pt>
              </c:strCache>
            </c:strRef>
          </c:cat>
          <c:val>
            <c:numRef>
              <c:f>'هيكلة نفقات العنوان الأول'!$F$5:$F$8</c:f>
              <c:numCache>
                <c:formatCode>#,##0</c:formatCode>
                <c:ptCount val="4"/>
                <c:pt idx="0">
                  <c:v>317200.52299999999</c:v>
                </c:pt>
                <c:pt idx="1">
                  <c:v>243788.35699999993</c:v>
                </c:pt>
                <c:pt idx="2">
                  <c:v>0</c:v>
                </c:pt>
                <c:pt idx="3">
                  <c:v>32399.518</c:v>
                </c:pt>
              </c:numCache>
            </c:numRef>
          </c:val>
        </c:ser>
      </c:pie3DChart>
      <c:spPr>
        <a:noFill/>
        <a:ln w="25400">
          <a:noFill/>
        </a:ln>
      </c:spPr>
    </c:plotArea>
    <c:legend>
      <c:legendPos val="b"/>
      <c:layout>
        <c:manualLayout>
          <c:xMode val="edge"/>
          <c:yMode val="edge"/>
          <c:x val="3.0796464343302354E-2"/>
          <c:y val="0.72428587730881555"/>
          <c:w val="0.94694113908407263"/>
          <c:h val="0.25828467093787233"/>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fr-FR"/>
  <c:chart>
    <c:view3D>
      <c:rotX val="40"/>
      <c:perspective val="50"/>
    </c:view3D>
    <c:plotArea>
      <c:layout>
        <c:manualLayout>
          <c:layoutTarget val="inner"/>
          <c:xMode val="edge"/>
          <c:yMode val="edge"/>
          <c:x val="0.35331876291129044"/>
          <c:y val="2.9475801970781992E-2"/>
          <c:w val="0.61434068980814061"/>
          <c:h val="0.97052404053208563"/>
        </c:manualLayout>
      </c:layout>
      <c:pie3DChart>
        <c:varyColors val="1"/>
        <c:ser>
          <c:idx val="0"/>
          <c:order val="0"/>
          <c:dLbls>
            <c:dLbl>
              <c:idx val="0"/>
              <c:layout>
                <c:manualLayout>
                  <c:x val="-0.13454048281987582"/>
                  <c:y val="-8.4286694932364209E-2"/>
                </c:manualLayout>
              </c:layout>
              <c:dLblPos val="bestFit"/>
              <c:showPercent val="1"/>
            </c:dLbl>
            <c:dLbl>
              <c:idx val="2"/>
              <c:layout>
                <c:manualLayout>
                  <c:x val="2.2315634289170209E-2"/>
                  <c:y val="6.6619536335047903E-3"/>
                </c:manualLayout>
              </c:layout>
              <c:dLblPos val="bestFit"/>
              <c:showPercent val="1"/>
            </c:dLbl>
            <c:dLbl>
              <c:idx val="3"/>
              <c:layout>
                <c:manualLayout>
                  <c:x val="8.0613315815798239E-2"/>
                  <c:y val="9.6786198938755008E-3"/>
                </c:manualLayout>
              </c:layout>
              <c:dLblPos val="bestFit"/>
              <c:showPercent val="1"/>
            </c:dLbl>
            <c:txPr>
              <a:bodyPr/>
              <a:lstStyle/>
              <a:p>
                <a:pPr>
                  <a:defRPr sz="1200" b="1" i="0" u="none" strike="noStrike" baseline="0">
                    <a:solidFill>
                      <a:srgbClr val="000000"/>
                    </a:solidFill>
                    <a:latin typeface="Arial"/>
                    <a:ea typeface="Arial"/>
                    <a:cs typeface="Arial"/>
                  </a:defRPr>
                </a:pPr>
                <a:endParaRPr lang="fr-FR"/>
              </a:p>
            </c:txPr>
            <c:showPercent val="1"/>
            <c:showLeaderLines val="1"/>
          </c:dLbls>
          <c:cat>
            <c:strRef>
              <c:f>'هيكلة نفقات العنوان الأول'!$B$5:$B$8</c:f>
              <c:strCache>
                <c:ptCount val="4"/>
                <c:pt idx="0">
                  <c:v>التأجير العمومي</c:v>
                </c:pt>
                <c:pt idx="1">
                  <c:v>وسائل المصالح</c:v>
                </c:pt>
                <c:pt idx="2">
                  <c:v>التدخل العمومي</c:v>
                </c:pt>
                <c:pt idx="3">
                  <c:v>فوائد الدين</c:v>
                </c:pt>
              </c:strCache>
            </c:strRef>
          </c:cat>
          <c:val>
            <c:numRef>
              <c:f>'هيكلة نفقات العنوان الأول'!$I$5:$I$8</c:f>
              <c:numCache>
                <c:formatCode>#,##0</c:formatCode>
                <c:ptCount val="4"/>
                <c:pt idx="0">
                  <c:v>307021.68019999994</c:v>
                </c:pt>
                <c:pt idx="1">
                  <c:v>210616.27300000004</c:v>
                </c:pt>
                <c:pt idx="2">
                  <c:v>1362.3952000000002</c:v>
                </c:pt>
                <c:pt idx="3">
                  <c:v>42576.706800000007</c:v>
                </c:pt>
              </c:numCache>
            </c:numRef>
          </c:val>
        </c:ser>
      </c:pie3DChart>
      <c:spPr>
        <a:noFill/>
        <a:ln w="25400">
          <a:noFill/>
        </a:ln>
      </c:spPr>
    </c:plotArea>
    <c:legend>
      <c:legendPos val="l"/>
      <c:layout>
        <c:manualLayout>
          <c:xMode val="edge"/>
          <c:yMode val="edge"/>
          <c:x val="0"/>
          <c:y val="0.15809796083181926"/>
          <c:w val="0.33182279971657586"/>
          <c:h val="0.80688100141328545"/>
        </c:manualLayout>
      </c:layout>
      <c:txPr>
        <a:bodyPr/>
        <a:lstStyle/>
        <a:p>
          <a:pPr>
            <a:defRPr sz="1470" b="0" i="0" u="none" strike="noStrike" baseline="0">
              <a:solidFill>
                <a:srgbClr val="000000"/>
              </a:solidFill>
              <a:latin typeface="Arial"/>
              <a:ea typeface="Arial"/>
              <a:cs typeface="Arial"/>
            </a:defRPr>
          </a:pPr>
          <a:endParaRPr lang="fr-FR"/>
        </a:p>
      </c:txPr>
    </c:legend>
    <c:plotVisOnly val="1"/>
    <c:dispBlanksAs val="zero"/>
  </c:chart>
  <c:spPr>
    <a:scene3d>
      <a:camera prst="orthographicFront"/>
      <a:lightRig rig="threePt" dir="t"/>
    </a:scene3d>
    <a:sp3d>
      <a:bevelT/>
      <a:bevelB/>
    </a:sp3d>
  </c:spPr>
  <c:txPr>
    <a:bodyPr/>
    <a:lstStyle/>
    <a:p>
      <a:pPr>
        <a:defRPr sz="1000" b="0" i="0" u="none" strike="noStrike" baseline="0">
          <a:solidFill>
            <a:srgbClr val="000000"/>
          </a:solidFill>
          <a:latin typeface="Arial"/>
          <a:ea typeface="Arial"/>
          <a:cs typeface="Arial"/>
        </a:defRPr>
      </a:pPr>
      <a:endParaRPr lang="fr-FR"/>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نفقات العنوان الأول لسنة 2016</a:t>
            </a:r>
          </a:p>
        </c:rich>
      </c:tx>
      <c:layout>
        <c:manualLayout>
          <c:xMode val="edge"/>
          <c:yMode val="edge"/>
          <c:x val="0.22372562174122854"/>
          <c:y val="3.7322508599468562E-3"/>
        </c:manualLayout>
      </c:layout>
      <c:overlay val="1"/>
    </c:title>
    <c:view3D>
      <c:rotX val="30"/>
      <c:perspective val="30"/>
    </c:view3D>
    <c:plotArea>
      <c:layout>
        <c:manualLayout>
          <c:layoutTarget val="inner"/>
          <c:xMode val="edge"/>
          <c:yMode val="edge"/>
          <c:x val="0.11183505230860227"/>
          <c:y val="0.10017791732077436"/>
          <c:w val="0.70277777777777772"/>
          <c:h val="0.58299759405074358"/>
        </c:manualLayout>
      </c:layout>
      <c:pie3DChart>
        <c:varyColors val="1"/>
        <c:ser>
          <c:idx val="0"/>
          <c:order val="0"/>
          <c:dLbls>
            <c:dLbl>
              <c:idx val="1"/>
              <c:layout>
                <c:manualLayout>
                  <c:x val="0.18388145428009844"/>
                  <c:y val="-3.9633198024160071E-2"/>
                </c:manualLayout>
              </c:layout>
              <c:dLblPos val="bestFit"/>
              <c:showPercent val="1"/>
            </c:dLbl>
            <c:dLbl>
              <c:idx val="2"/>
              <c:layout>
                <c:manualLayout>
                  <c:x val="2.110168704796141E-2"/>
                  <c:y val="2.5294915058694613E-2"/>
                </c:manualLayout>
              </c:layout>
              <c:dLblPos val="bestFit"/>
              <c:showPercent val="1"/>
            </c:dLbl>
            <c:dLbl>
              <c:idx val="3"/>
              <c:layout>
                <c:manualLayout>
                  <c:x val="4.3260332008338183E-2"/>
                  <c:y val="2.3213636756943851E-2"/>
                </c:manualLayout>
              </c:layout>
              <c:dLblPos val="bestFit"/>
              <c:showPercent val="1"/>
            </c:dLbl>
            <c:dLbl>
              <c:idx val="4"/>
              <c:layout>
                <c:manualLayout>
                  <c:x val="6.4357557024569634E-2"/>
                  <c:y val="-5.2642265870612333E-2"/>
                </c:manualLayout>
              </c:layout>
              <c:dLblPos val="bestFit"/>
              <c:showPercent val="1"/>
            </c:dLbl>
            <c:dLbl>
              <c:idx val="5"/>
              <c:layout>
                <c:manualLayout>
                  <c:x val="0.11759583579927586"/>
                  <c:y val="-3.0287972245227644E-2"/>
                </c:manualLayout>
              </c:layout>
              <c:dLblPos val="bestFit"/>
              <c:showPercent val="1"/>
            </c:dLbl>
            <c:dLbl>
              <c:idx val="6"/>
              <c:layout>
                <c:manualLayout>
                  <c:x val="7.0200140911589576E-2"/>
                  <c:y val="-7.7128516830133275E-4"/>
                </c:manualLayout>
              </c:layout>
              <c:dLblPos val="bestFit"/>
              <c:showPercent val="1"/>
            </c:dLbl>
            <c:dLbl>
              <c:idx val="7"/>
              <c:layout>
                <c:manualLayout>
                  <c:x val="5.0071926849851837E-2"/>
                  <c:y val="7.6776258230879038E-3"/>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نفقات العنوان الأول'!$B$5:$B$8</c:f>
              <c:strCache>
                <c:ptCount val="4"/>
                <c:pt idx="0">
                  <c:v>التأجير العمومي</c:v>
                </c:pt>
                <c:pt idx="1">
                  <c:v>وسائل المصالح</c:v>
                </c:pt>
                <c:pt idx="2">
                  <c:v>التدخل العمومي</c:v>
                </c:pt>
                <c:pt idx="3">
                  <c:v>فوائد الدين</c:v>
                </c:pt>
              </c:strCache>
            </c:strRef>
          </c:cat>
          <c:val>
            <c:numRef>
              <c:f>'هيكلة نفقات العنوان الأول'!$G$5:$G$8</c:f>
              <c:numCache>
                <c:formatCode>#,##0</c:formatCode>
                <c:ptCount val="4"/>
                <c:pt idx="0">
                  <c:v>333957.58</c:v>
                </c:pt>
                <c:pt idx="1">
                  <c:v>224113.72099999999</c:v>
                </c:pt>
                <c:pt idx="2">
                  <c:v>6602.6850000000004</c:v>
                </c:pt>
                <c:pt idx="3">
                  <c:v>54780.407000000007</c:v>
                </c:pt>
              </c:numCache>
            </c:numRef>
          </c:val>
        </c:ser>
      </c:pie3DChart>
      <c:spPr>
        <a:noFill/>
        <a:ln w="25400">
          <a:noFill/>
        </a:ln>
      </c:spPr>
    </c:plotArea>
    <c:legend>
      <c:legendPos val="b"/>
      <c:layout>
        <c:manualLayout>
          <c:xMode val="edge"/>
          <c:yMode val="edge"/>
          <c:x val="3.0796935136471186E-2"/>
          <c:y val="0.72428587730881555"/>
          <c:w val="0.94694113908407263"/>
          <c:h val="0.25828467093787233"/>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sz="1000" b="0" i="0" u="none" strike="noStrike" baseline="0">
                <a:solidFill>
                  <a:srgbClr val="000000"/>
                </a:solidFill>
                <a:latin typeface="Arial"/>
                <a:ea typeface="Arial"/>
                <a:cs typeface="Arial"/>
              </a:defRPr>
            </a:pPr>
            <a:r>
              <a:rPr lang="ar-TN" sz="1600" b="1" i="0" u="none" strike="noStrike" baseline="0">
                <a:solidFill>
                  <a:srgbClr val="000000"/>
                </a:solidFill>
                <a:latin typeface="Calibri"/>
              </a:rPr>
              <a:t>هيكلة نفقات العنوان الأول</a:t>
            </a:r>
          </a:p>
          <a:p>
            <a:pPr>
              <a:defRPr sz="1000" b="0" i="0" u="none" strike="noStrike" baseline="0">
                <a:solidFill>
                  <a:srgbClr val="000000"/>
                </a:solidFill>
                <a:latin typeface="Arial"/>
                <a:ea typeface="Arial"/>
                <a:cs typeface="Arial"/>
              </a:defRPr>
            </a:pPr>
            <a:r>
              <a:rPr lang="ar-TN" sz="1600" b="1" i="0" u="none" strike="noStrike" baseline="0">
                <a:solidFill>
                  <a:srgbClr val="000000"/>
                </a:solidFill>
                <a:latin typeface="Calibri"/>
              </a:rPr>
              <a:t>لسنة 2012</a:t>
            </a:r>
          </a:p>
        </c:rich>
      </c:tx>
      <c:layout>
        <c:manualLayout>
          <c:xMode val="edge"/>
          <c:yMode val="edge"/>
          <c:x val="0.22744006999125121"/>
          <c:y val="8.8803852789429549E-3"/>
        </c:manualLayout>
      </c:layout>
      <c:overlay val="1"/>
    </c:title>
    <c:view3D>
      <c:rotX val="30"/>
      <c:perspective val="30"/>
    </c:view3D>
    <c:plotArea>
      <c:layout>
        <c:manualLayout>
          <c:layoutTarget val="inner"/>
          <c:xMode val="edge"/>
          <c:yMode val="edge"/>
          <c:x val="9.3055555555555877E-2"/>
          <c:y val="0.10645742198891812"/>
          <c:w val="0.70277777777777772"/>
          <c:h val="0.58299759405074358"/>
        </c:manualLayout>
      </c:layout>
      <c:pie3DChart>
        <c:varyColors val="1"/>
        <c:ser>
          <c:idx val="0"/>
          <c:order val="0"/>
          <c:dLbls>
            <c:dLbl>
              <c:idx val="1"/>
              <c:layout>
                <c:manualLayout>
                  <c:x val="0.16919635045619322"/>
                  <c:y val="1.6016876395123558E-2"/>
                </c:manualLayout>
              </c:layout>
              <c:dLblPos val="bestFit"/>
              <c:showPercent val="1"/>
            </c:dLbl>
            <c:dLbl>
              <c:idx val="2"/>
              <c:layout>
                <c:manualLayout>
                  <c:x val="6.9143857017872762E-2"/>
                  <c:y val="5.5765692839796974E-2"/>
                </c:manualLayout>
              </c:layout>
              <c:dLblPos val="bestFit"/>
              <c:showPercent val="1"/>
            </c:dLbl>
            <c:dLbl>
              <c:idx val="3"/>
              <c:layout>
                <c:manualLayout>
                  <c:x val="8.3014123234595727E-2"/>
                  <c:y val="4.3403406349907241E-2"/>
                </c:manualLayout>
              </c:layout>
              <c:dLblPos val="bestFit"/>
              <c:showPercent val="1"/>
            </c:dLbl>
            <c:dLbl>
              <c:idx val="5"/>
              <c:layout>
                <c:manualLayout>
                  <c:x val="9.7552689485790517E-2"/>
                  <c:y val="1.1964950535029283E-2"/>
                </c:manualLayout>
              </c:layout>
              <c:dLblPos val="bestFit"/>
              <c:showPercent val="1"/>
            </c:dLbl>
            <c:dLbl>
              <c:idx val="6"/>
              <c:layout>
                <c:manualLayout>
                  <c:x val="7.4133226421662327E-2"/>
                  <c:y val="4.1589339794064085E-3"/>
                </c:manualLayout>
              </c:layout>
              <c:dLblPos val="bestFit"/>
              <c:showPercent val="1"/>
            </c:dLbl>
            <c:dLbl>
              <c:idx val="8"/>
              <c:layout>
                <c:manualLayout>
                  <c:x val="0.10271984997370406"/>
                  <c:y val="3.2679184332727644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نفقات العنوان الأول'!$B$5:$B$8</c:f>
              <c:strCache>
                <c:ptCount val="4"/>
                <c:pt idx="0">
                  <c:v>التأجير العمومي</c:v>
                </c:pt>
                <c:pt idx="1">
                  <c:v>وسائل المصالح</c:v>
                </c:pt>
                <c:pt idx="2">
                  <c:v>التدخل العمومي</c:v>
                </c:pt>
                <c:pt idx="3">
                  <c:v>فوائد الدين</c:v>
                </c:pt>
              </c:strCache>
            </c:strRef>
          </c:cat>
          <c:val>
            <c:numRef>
              <c:f>'هيكلة نفقات العنوان الأول'!$C$5:$C$8</c:f>
              <c:numCache>
                <c:formatCode>#,##0</c:formatCode>
                <c:ptCount val="4"/>
                <c:pt idx="0">
                  <c:v>295620.11900000001</c:v>
                </c:pt>
                <c:pt idx="1">
                  <c:v>176805.337</c:v>
                </c:pt>
                <c:pt idx="2">
                  <c:v>209.291</c:v>
                </c:pt>
                <c:pt idx="3">
                  <c:v>48709.656000000003</c:v>
                </c:pt>
              </c:numCache>
            </c:numRef>
          </c:val>
        </c:ser>
      </c:pie3DChart>
      <c:spPr>
        <a:noFill/>
        <a:ln w="25400">
          <a:noFill/>
        </a:ln>
      </c:spPr>
    </c:plotArea>
    <c:legend>
      <c:legendPos val="b"/>
      <c:layout>
        <c:manualLayout>
          <c:xMode val="edge"/>
          <c:yMode val="edge"/>
          <c:x val="0"/>
          <c:y val="0.7242858194127606"/>
          <c:w val="0.98582977127859084"/>
          <c:h val="0.25828505081724595"/>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fr-FR"/>
  <c:chart>
    <c:view3D>
      <c:rotX val="30"/>
      <c:perspective val="30"/>
    </c:view3D>
    <c:plotArea>
      <c:layout>
        <c:manualLayout>
          <c:layoutTarget val="inner"/>
          <c:xMode val="edge"/>
          <c:yMode val="edge"/>
          <c:x val="0.11183505230860227"/>
          <c:y val="0.100177917320774"/>
          <c:w val="0.70277777777777772"/>
          <c:h val="0.58299759405074358"/>
        </c:manualLayout>
      </c:layout>
      <c:pie3DChart>
        <c:varyColors val="1"/>
        <c:ser>
          <c:idx val="0"/>
          <c:order val="0"/>
          <c:dLbls>
            <c:dLbl>
              <c:idx val="0"/>
              <c:layout>
                <c:manualLayout>
                  <c:x val="-6.9482508716261313E-2"/>
                  <c:y val="4.3945071625083015E-2"/>
                </c:manualLayout>
              </c:layout>
              <c:tx>
                <c:rich>
                  <a:bodyPr/>
                  <a:lstStyle/>
                  <a:p>
                    <a:r>
                      <a:rPr lang="ar-TN" dirty="0" smtClean="0"/>
                      <a:t>8</a:t>
                    </a:r>
                    <a:r>
                      <a:rPr lang="en-US" dirty="0" smtClean="0"/>
                      <a:t>%</a:t>
                    </a:r>
                    <a:endParaRPr lang="en-US" dirty="0"/>
                  </a:p>
                </c:rich>
              </c:tx>
              <c:dLblPos val="bestFit"/>
              <c:showPercent val="1"/>
            </c:dLbl>
            <c:dLbl>
              <c:idx val="1"/>
              <c:layout>
                <c:manualLayout>
                  <c:x val="-5.5029205867517764E-2"/>
                  <c:y val="-0.2606654868925723"/>
                </c:manualLayout>
              </c:layout>
              <c:tx>
                <c:rich>
                  <a:bodyPr/>
                  <a:lstStyle/>
                  <a:p>
                    <a:r>
                      <a:rPr lang="ar-TN" dirty="0" smtClean="0"/>
                      <a:t>83</a:t>
                    </a:r>
                    <a:r>
                      <a:rPr lang="en-US" dirty="0" smtClean="0"/>
                      <a:t>%</a:t>
                    </a:r>
                    <a:endParaRPr lang="en-US" dirty="0"/>
                  </a:p>
                </c:rich>
              </c:tx>
              <c:dLblPos val="bestFit"/>
              <c:showPercent val="1"/>
            </c:dLbl>
            <c:dLbl>
              <c:idx val="2"/>
              <c:layout>
                <c:manualLayout>
                  <c:x val="9.6334155329227567E-2"/>
                  <c:y val="5.5972471282913501E-2"/>
                </c:manualLayout>
              </c:layout>
              <c:tx>
                <c:rich>
                  <a:bodyPr/>
                  <a:lstStyle/>
                  <a:p>
                    <a:r>
                      <a:rPr lang="ar-TN" dirty="0" smtClean="0"/>
                      <a:t>9</a:t>
                    </a:r>
                    <a:r>
                      <a:rPr lang="en-US" dirty="0" smtClean="0"/>
                      <a:t>%</a:t>
                    </a:r>
                    <a:endParaRPr lang="en-US" dirty="0"/>
                  </a:p>
                </c:rich>
              </c:tx>
              <c:dLblPos val="bestFit"/>
              <c:showPercent val="1"/>
            </c:dLbl>
            <c:dLbl>
              <c:idx val="3"/>
              <c:layout>
                <c:manualLayout>
                  <c:x val="4.3260332008338183E-2"/>
                  <c:y val="2.3213636756943851E-2"/>
                </c:manualLayout>
              </c:layout>
              <c:dLblPos val="bestFit"/>
              <c:showPercent val="1"/>
            </c:dLbl>
            <c:dLbl>
              <c:idx val="4"/>
              <c:layout>
                <c:manualLayout>
                  <c:x val="6.4357557024569634E-2"/>
                  <c:y val="-5.2642265870612333E-2"/>
                </c:manualLayout>
              </c:layout>
              <c:dLblPos val="bestFit"/>
              <c:showPercent val="1"/>
            </c:dLbl>
            <c:dLbl>
              <c:idx val="5"/>
              <c:layout>
                <c:manualLayout>
                  <c:x val="0.11759583579927586"/>
                  <c:y val="-3.0287972245227786E-2"/>
                </c:manualLayout>
              </c:layout>
              <c:dLblPos val="bestFit"/>
              <c:showPercent val="1"/>
            </c:dLbl>
            <c:dLbl>
              <c:idx val="6"/>
              <c:layout>
                <c:manualLayout>
                  <c:x val="7.0200140911589576E-2"/>
                  <c:y val="-7.7128516830133709E-4"/>
                </c:manualLayout>
              </c:layout>
              <c:dLblPos val="bestFit"/>
              <c:showPercent val="1"/>
            </c:dLbl>
            <c:dLbl>
              <c:idx val="7"/>
              <c:layout>
                <c:manualLayout>
                  <c:x val="5.0071926849851914E-2"/>
                  <c:y val="7.6776258230879038E-3"/>
                </c:manualLayout>
              </c:layout>
              <c:dLblPos val="bestFit"/>
              <c:showPercent val="1"/>
            </c:dLbl>
            <c:txPr>
              <a:bodyPr/>
              <a:lstStyle/>
              <a:p>
                <a:pPr>
                  <a:defRPr sz="2000" b="1"/>
                </a:pPr>
                <a:endParaRPr lang="fr-FR"/>
              </a:p>
            </c:txPr>
            <c:showPercent val="1"/>
          </c:dLbls>
          <c:cat>
            <c:strRef>
              <c:f>'اعتمادات المخصصة لبرنامج تنمية'!$B$8:$B$10</c:f>
              <c:strCache>
                <c:ptCount val="3"/>
                <c:pt idx="0">
                  <c:v>تمويل ذاتي</c:v>
                </c:pt>
                <c:pt idx="1">
                  <c:v>مساعدة غير موظفة</c:v>
                </c:pt>
                <c:pt idx="2">
                  <c:v>قرض</c:v>
                </c:pt>
              </c:strCache>
            </c:strRef>
          </c:cat>
          <c:val>
            <c:numRef>
              <c:f>'اعتمادات المخصصة لبرنامج تنمية'!$C$8:$C$10</c:f>
              <c:numCache>
                <c:formatCode>_-* #,##0\ _€_-;\-* #,##0\ _€_-;_-* "-"??\ _€_-;_-@_-</c:formatCode>
                <c:ptCount val="3"/>
                <c:pt idx="0">
                  <c:v>30000</c:v>
                </c:pt>
                <c:pt idx="1">
                  <c:v>131000</c:v>
                </c:pt>
                <c:pt idx="2">
                  <c:v>29000</c:v>
                </c:pt>
              </c:numCache>
            </c:numRef>
          </c:val>
        </c:ser>
      </c:pie3DChart>
      <c:spPr>
        <a:noFill/>
        <a:ln w="25400">
          <a:noFill/>
        </a:ln>
      </c:spPr>
    </c:plotArea>
    <c:legend>
      <c:legendPos val="r"/>
      <c:layout>
        <c:manualLayout>
          <c:xMode val="edge"/>
          <c:yMode val="edge"/>
          <c:x val="4.3283582089552207E-2"/>
          <c:y val="0.7228931473927207"/>
          <c:w val="0.92089669761429382"/>
          <c:h val="0.25301244347468632"/>
        </c:manualLayout>
      </c:layout>
      <c:txPr>
        <a:bodyPr/>
        <a:lstStyle/>
        <a:p>
          <a:pPr rtl="0">
            <a:defRPr sz="2000" b="1"/>
          </a:pPr>
          <a:endParaRPr lang="fr-FR"/>
        </a:p>
      </c:txPr>
    </c:legend>
    <c:plotVisOnly val="1"/>
    <c:dispBlanksAs val="zero"/>
  </c:chart>
  <c:spPr>
    <a:gradFill>
      <a:gsLst>
        <a:gs pos="0">
          <a:srgbClr val="FFEFD1"/>
        </a:gs>
        <a:gs pos="64999">
          <a:srgbClr val="F0EBD5"/>
        </a:gs>
        <a:gs pos="100000">
          <a:srgbClr val="D1C39F"/>
        </a:gs>
      </a:gsLst>
      <a:lin ang="5400000" scaled="0"/>
    </a:gra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sz="1200" b="1" i="0" u="none" strike="noStrike" baseline="0">
                <a:solidFill>
                  <a:srgbClr val="000000"/>
                </a:solidFill>
                <a:latin typeface="Calibri"/>
                <a:ea typeface="Calibri"/>
                <a:cs typeface="Calibri"/>
              </a:defRPr>
            </a:pPr>
            <a:r>
              <a:rPr lang="ar-TN"/>
              <a:t>هيكلة موارد العنوان الأول لسنة 2014</a:t>
            </a:r>
          </a:p>
        </c:rich>
      </c:tx>
      <c:layout>
        <c:manualLayout>
          <c:xMode val="edge"/>
          <c:yMode val="edge"/>
          <c:x val="0.15603448275862086"/>
          <c:y val="2.7777904573522551E-2"/>
        </c:manualLayout>
      </c:layout>
    </c:title>
    <c:view3D>
      <c:rotX val="30"/>
      <c:perspective val="30"/>
    </c:view3D>
    <c:plotArea>
      <c:layout>
        <c:manualLayout>
          <c:layoutTarget val="inner"/>
          <c:xMode val="edge"/>
          <c:yMode val="edge"/>
          <c:x val="1.149425287356322E-2"/>
          <c:y val="0.19569401650880602"/>
          <c:w val="0.98645571780307661"/>
          <c:h val="0.73785642774034688"/>
        </c:manualLayout>
      </c:layout>
      <c:pie3DChart>
        <c:varyColors val="1"/>
        <c:ser>
          <c:idx val="0"/>
          <c:order val="0"/>
          <c:dLbls>
            <c:dLbl>
              <c:idx val="0"/>
              <c:layout>
                <c:manualLayout>
                  <c:x val="-0.14841954022988504"/>
                  <c:y val="9.5501540568298668E-2"/>
                </c:manualLayout>
              </c:layout>
              <c:dLblPos val="bestFit"/>
              <c:showCatName val="1"/>
              <c:showPercent val="1"/>
            </c:dLbl>
            <c:dLbl>
              <c:idx val="1"/>
              <c:layout>
                <c:manualLayout>
                  <c:x val="0.21089736627749137"/>
                  <c:y val="-0.15370433768242756"/>
                </c:manualLayout>
              </c:layout>
              <c:dLblPos val="bestFit"/>
              <c:showCatName val="1"/>
              <c:showPercent val="1"/>
            </c:dLbl>
            <c:txPr>
              <a:bodyPr/>
              <a:lstStyle/>
              <a:p>
                <a:pPr>
                  <a:defRPr sz="1000" b="1" i="0" u="none" strike="noStrike" baseline="0">
                    <a:solidFill>
                      <a:srgbClr val="000000"/>
                    </a:solidFill>
                    <a:latin typeface="Arial"/>
                    <a:ea typeface="Arial"/>
                    <a:cs typeface="Arial"/>
                  </a:defRPr>
                </a:pPr>
                <a:endParaRPr lang="fr-FR"/>
              </a:p>
            </c:txPr>
            <c:showCatName val="1"/>
            <c:showPercent val="1"/>
            <c:showLeaderLines val="1"/>
          </c:dLbls>
          <c:cat>
            <c:strRef>
              <c:f>'هيكلة موارد العنوان الأول'!$B$5:$B$6</c:f>
              <c:strCache>
                <c:ptCount val="2"/>
                <c:pt idx="0">
                  <c:v>الموارد الذاتية</c:v>
                </c:pt>
                <c:pt idx="1">
                  <c:v>إحالات الدولة</c:v>
                </c:pt>
              </c:strCache>
            </c:strRef>
          </c:cat>
          <c:val>
            <c:numRef>
              <c:f>'هيكلة موارد العنوان الأول'!$E$5:$E$6</c:f>
              <c:numCache>
                <c:formatCode>_-* #,##0\ _€_-;\-* #,##0\ _€_-;_-* "-"??\ _€_-;_-@_-</c:formatCode>
                <c:ptCount val="2"/>
                <c:pt idx="0">
                  <c:v>240709.02200000003</c:v>
                </c:pt>
                <c:pt idx="1">
                  <c:v>429405</c:v>
                </c:pt>
              </c:numCache>
            </c:numRef>
          </c:val>
        </c:ser>
        <c:dLbls>
          <c:showCatName val="1"/>
          <c:showPercent val="1"/>
        </c:dLbls>
      </c:pie3DChart>
      <c:spPr>
        <a:noFill/>
        <a:ln w="25400">
          <a:noFill/>
        </a:ln>
      </c:spPr>
    </c:plotArea>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b="1" i="0" u="none" strike="noStrike" baseline="0">
                <a:solidFill>
                  <a:srgbClr val="000000"/>
                </a:solidFill>
                <a:latin typeface="Calibri"/>
                <a:ea typeface="Calibri"/>
                <a:cs typeface="Calibri"/>
              </a:defRPr>
            </a:pPr>
            <a:r>
              <a:rPr lang="ar-TN"/>
              <a:t>هيكلة موارد العنوان الأول لسنة   2013 </a:t>
            </a:r>
          </a:p>
        </c:rich>
      </c:tx>
      <c:layout>
        <c:manualLayout>
          <c:xMode val="edge"/>
          <c:yMode val="edge"/>
          <c:x val="0.20031135593029425"/>
          <c:y val="0"/>
        </c:manualLayout>
      </c:layout>
    </c:title>
    <c:view3D>
      <c:rotX val="30"/>
      <c:perspective val="30"/>
    </c:view3D>
    <c:plotArea>
      <c:layout>
        <c:manualLayout>
          <c:layoutTarget val="inner"/>
          <c:xMode val="edge"/>
          <c:yMode val="edge"/>
          <c:x val="0"/>
          <c:y val="0"/>
          <c:w val="1"/>
          <c:h val="0.9953219706332489"/>
        </c:manualLayout>
      </c:layout>
      <c:pie3DChart>
        <c:varyColors val="1"/>
        <c:ser>
          <c:idx val="0"/>
          <c:order val="0"/>
          <c:dLbls>
            <c:dLbl>
              <c:idx val="0"/>
              <c:layout>
                <c:manualLayout>
                  <c:x val="-0.17716287609971493"/>
                  <c:y val="1.0588894834747601E-2"/>
                </c:manualLayout>
              </c:layout>
              <c:dLblPos val="bestFit"/>
              <c:showCatName val="1"/>
              <c:showPercent val="1"/>
            </c:dLbl>
            <c:dLbl>
              <c:idx val="1"/>
              <c:layout>
                <c:manualLayout>
                  <c:x val="0.18593941851689158"/>
                  <c:y val="-0.12167418393089219"/>
                </c:manualLayout>
              </c:layout>
              <c:dLblPos val="bestFit"/>
              <c:showCatName val="1"/>
              <c:showPercent val="1"/>
            </c:dLbl>
            <c:txPr>
              <a:bodyPr/>
              <a:lstStyle/>
              <a:p>
                <a:pPr>
                  <a:defRPr sz="1000" b="1" i="0" u="none" strike="noStrike" baseline="0">
                    <a:solidFill>
                      <a:srgbClr val="000000"/>
                    </a:solidFill>
                    <a:latin typeface="Arial"/>
                    <a:ea typeface="Arial"/>
                    <a:cs typeface="Arial"/>
                  </a:defRPr>
                </a:pPr>
                <a:endParaRPr lang="fr-FR"/>
              </a:p>
            </c:txPr>
            <c:showCatName val="1"/>
            <c:showPercent val="1"/>
          </c:dLbls>
          <c:cat>
            <c:strRef>
              <c:f>'هيكلة موارد العنوان الأول'!$B$5:$B$6</c:f>
              <c:strCache>
                <c:ptCount val="2"/>
                <c:pt idx="0">
                  <c:v>الموارد الذاتية</c:v>
                </c:pt>
                <c:pt idx="1">
                  <c:v>إحالات الدولة</c:v>
                </c:pt>
              </c:strCache>
            </c:strRef>
          </c:cat>
          <c:val>
            <c:numRef>
              <c:f>'هيكلة موارد العنوان الأول'!$D$5:$D$6</c:f>
              <c:numCache>
                <c:formatCode>_-* #,##0\ _€_-;\-* #,##0\ _€_-;_-* "-"??\ _€_-;_-@_-</c:formatCode>
                <c:ptCount val="2"/>
                <c:pt idx="0">
                  <c:v>254013.33199999994</c:v>
                </c:pt>
                <c:pt idx="1">
                  <c:v>409453</c:v>
                </c:pt>
              </c:numCache>
            </c:numRef>
          </c:val>
        </c:ser>
        <c:dLbls>
          <c:showCatName val="1"/>
          <c:showPercent val="1"/>
        </c:dLbls>
      </c:pie3DChart>
      <c:spPr>
        <a:gradFill rotWithShape="0">
          <a:gsLst>
            <a:gs pos="0">
              <a:srgbClr val="FFEFD1"/>
            </a:gs>
            <a:gs pos="64999">
              <a:srgbClr val="F0EBD5"/>
            </a:gs>
            <a:gs pos="100000">
              <a:srgbClr val="D1C39F"/>
            </a:gs>
          </a:gsLst>
          <a:lin ang="5400000"/>
        </a:gradFill>
        <a:ln w="25400">
          <a:noFill/>
        </a:ln>
      </c:spPr>
    </c:plotArea>
    <c:plotVisOnly val="1"/>
    <c:dispBlanksAs val="zero"/>
  </c:chart>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b="1" i="0" u="none" strike="noStrike" baseline="0">
                <a:solidFill>
                  <a:srgbClr val="000000"/>
                </a:solidFill>
                <a:latin typeface="Calibri"/>
                <a:ea typeface="Calibri"/>
                <a:cs typeface="Calibri"/>
              </a:defRPr>
            </a:pPr>
            <a:r>
              <a:rPr lang="ar-TN"/>
              <a:t>هيكلة موارد العنوان الأول لسنة 2015</a:t>
            </a:r>
          </a:p>
        </c:rich>
      </c:tx>
      <c:layout>
        <c:manualLayout>
          <c:xMode val="edge"/>
          <c:yMode val="edge"/>
          <c:x val="0.15603464566929146"/>
          <c:y val="2.7777104784978818E-2"/>
        </c:manualLayout>
      </c:layout>
    </c:title>
    <c:view3D>
      <c:rotX val="30"/>
      <c:perspective val="30"/>
    </c:view3D>
    <c:plotArea>
      <c:layout>
        <c:manualLayout>
          <c:layoutTarget val="inner"/>
          <c:xMode val="edge"/>
          <c:yMode val="edge"/>
          <c:x val="0"/>
          <c:y val="0.19569391454934121"/>
          <c:w val="0.98645571780307661"/>
          <c:h val="0.73785642774034688"/>
        </c:manualLayout>
      </c:layout>
      <c:pie3DChart>
        <c:varyColors val="1"/>
        <c:ser>
          <c:idx val="0"/>
          <c:order val="0"/>
          <c:dLbls>
            <c:dLbl>
              <c:idx val="0"/>
              <c:layout>
                <c:manualLayout>
                  <c:x val="-0.24497165354330716"/>
                  <c:y val="8.456036745406835E-2"/>
                </c:manualLayout>
              </c:layout>
              <c:dLblPos val="bestFit"/>
              <c:showCatName val="1"/>
              <c:showPercent val="1"/>
            </c:dLbl>
            <c:dLbl>
              <c:idx val="1"/>
              <c:layout>
                <c:manualLayout>
                  <c:x val="0.18562729658792673"/>
                  <c:y val="-9.6149808197052392E-2"/>
                </c:manualLayout>
              </c:layout>
              <c:dLblPos val="bestFit"/>
              <c:showCatName val="1"/>
              <c:showPercent val="1"/>
            </c:dLbl>
            <c:txPr>
              <a:bodyPr/>
              <a:lstStyle/>
              <a:p>
                <a:pPr>
                  <a:defRPr sz="1000" b="1" i="0" u="none" strike="noStrike" baseline="0">
                    <a:solidFill>
                      <a:srgbClr val="000000"/>
                    </a:solidFill>
                    <a:latin typeface="Arial"/>
                    <a:ea typeface="Arial"/>
                    <a:cs typeface="Arial"/>
                  </a:defRPr>
                </a:pPr>
                <a:endParaRPr lang="fr-FR"/>
              </a:p>
            </c:txPr>
            <c:showCatName val="1"/>
            <c:showPercent val="1"/>
            <c:showLeaderLines val="1"/>
          </c:dLbls>
          <c:cat>
            <c:strRef>
              <c:f>'هيكلة موارد العنوان الأول'!$B$5:$B$6</c:f>
              <c:strCache>
                <c:ptCount val="2"/>
                <c:pt idx="0">
                  <c:v>الموارد الذاتية</c:v>
                </c:pt>
                <c:pt idx="1">
                  <c:v>إحالات الدولة</c:v>
                </c:pt>
              </c:strCache>
            </c:strRef>
          </c:cat>
          <c:val>
            <c:numRef>
              <c:f>'هيكلة موارد العنوان الأول'!$F$5:$F$6</c:f>
              <c:numCache>
                <c:formatCode>_-* #,##0\ _€_-;\-* #,##0\ _€_-;_-* "-"??\ _€_-;_-@_-</c:formatCode>
                <c:ptCount val="2"/>
                <c:pt idx="0">
                  <c:v>333237.99299999996</c:v>
                </c:pt>
                <c:pt idx="1">
                  <c:v>411660</c:v>
                </c:pt>
              </c:numCache>
            </c:numRef>
          </c:val>
        </c:ser>
        <c:dLbls>
          <c:showCatName val="1"/>
          <c:showPercent val="1"/>
        </c:dLbls>
      </c:pie3DChart>
      <c:spPr>
        <a:noFill/>
        <a:ln w="25400">
          <a:noFill/>
        </a:ln>
      </c:spPr>
    </c:plotArea>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b="1" i="0" u="none" strike="noStrike" baseline="0">
                <a:solidFill>
                  <a:srgbClr val="000000"/>
                </a:solidFill>
                <a:latin typeface="Calibri"/>
                <a:ea typeface="Calibri"/>
                <a:cs typeface="Calibri"/>
              </a:defRPr>
            </a:pPr>
            <a:r>
              <a:rPr lang="ar-TN"/>
              <a:t>هيكلة موارد العنوان الأول لسنة 2016</a:t>
            </a:r>
          </a:p>
        </c:rich>
      </c:tx>
      <c:layout>
        <c:manualLayout>
          <c:xMode val="edge"/>
          <c:yMode val="edge"/>
          <c:x val="0.15603483655452177"/>
          <c:y val="2.7777104784978818E-2"/>
        </c:manualLayout>
      </c:layout>
    </c:title>
    <c:view3D>
      <c:rotX val="30"/>
      <c:perspective val="30"/>
    </c:view3D>
    <c:plotArea>
      <c:layout>
        <c:manualLayout>
          <c:layoutTarget val="inner"/>
          <c:xMode val="edge"/>
          <c:yMode val="edge"/>
          <c:x val="0"/>
          <c:y val="0.19569391454934121"/>
          <c:w val="0.98645571780307661"/>
          <c:h val="0.73785642774034688"/>
        </c:manualLayout>
      </c:layout>
      <c:pie3DChart>
        <c:varyColors val="1"/>
        <c:ser>
          <c:idx val="0"/>
          <c:order val="0"/>
          <c:dLbls>
            <c:dLbl>
              <c:idx val="0"/>
              <c:layout>
                <c:manualLayout>
                  <c:x val="-0.10424242424242426"/>
                  <c:y val="0.11513476680799516"/>
                </c:manualLayout>
              </c:layout>
              <c:spPr/>
              <c:txPr>
                <a:bodyPr/>
                <a:lstStyle/>
                <a:p>
                  <a:pPr>
                    <a:defRPr b="1"/>
                  </a:pPr>
                  <a:endParaRPr lang="fr-FR"/>
                </a:p>
              </c:txPr>
              <c:dLblPos val="bestFit"/>
              <c:showCatName val="1"/>
              <c:showPercent val="1"/>
            </c:dLbl>
            <c:dLbl>
              <c:idx val="1"/>
              <c:layout>
                <c:manualLayout>
                  <c:x val="0.17881842042471971"/>
                  <c:y val="-7.7209771855441214E-2"/>
                </c:manualLayout>
              </c:layout>
              <c:spPr/>
              <c:txPr>
                <a:bodyPr/>
                <a:lstStyle/>
                <a:p>
                  <a:pPr>
                    <a:defRPr b="1"/>
                  </a:pPr>
                  <a:endParaRPr lang="fr-FR"/>
                </a:p>
              </c:txPr>
              <c:dLblPos val="bestFit"/>
              <c:showCatName val="1"/>
              <c:showPercent val="1"/>
            </c:dLbl>
            <c:showCatName val="1"/>
            <c:showPercent val="1"/>
            <c:showLeaderLines val="1"/>
          </c:dLbls>
          <c:cat>
            <c:strRef>
              <c:f>'هيكلة موارد العنوان الأول'!$B$5:$B$6</c:f>
              <c:strCache>
                <c:ptCount val="2"/>
                <c:pt idx="0">
                  <c:v>الموارد الذاتية</c:v>
                </c:pt>
                <c:pt idx="1">
                  <c:v>إحالات الدولة</c:v>
                </c:pt>
              </c:strCache>
            </c:strRef>
          </c:cat>
          <c:val>
            <c:numRef>
              <c:f>'هيكلة موارد العنوان الأول'!$G$5:$G$6</c:f>
              <c:numCache>
                <c:formatCode>_-* #,##0\ _€_-;\-* #,##0\ _€_-;_-* "-"??\ _€_-;_-@_-</c:formatCode>
                <c:ptCount val="2"/>
                <c:pt idx="0">
                  <c:v>362202.69900000002</c:v>
                </c:pt>
                <c:pt idx="1">
                  <c:v>435898</c:v>
                </c:pt>
              </c:numCache>
            </c:numRef>
          </c:val>
        </c:ser>
        <c:dLbls>
          <c:showCatName val="1"/>
          <c:showPercent val="1"/>
        </c:dLbls>
      </c:pie3DChart>
      <c:spPr>
        <a:noFill/>
        <a:ln w="25400">
          <a:noFill/>
        </a:ln>
      </c:spPr>
    </c:plotArea>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b="1" i="0" u="none" strike="noStrike" baseline="0">
                <a:solidFill>
                  <a:srgbClr val="000000"/>
                </a:solidFill>
                <a:latin typeface="Calibri"/>
                <a:ea typeface="Calibri"/>
                <a:cs typeface="Calibri"/>
              </a:defRPr>
            </a:pPr>
            <a:r>
              <a:rPr lang="ar-TN"/>
              <a:t>هيكلة موارد العنوان الأول لسنة   2012</a:t>
            </a:r>
          </a:p>
        </c:rich>
      </c:tx>
      <c:layout>
        <c:manualLayout>
          <c:xMode val="edge"/>
          <c:yMode val="edge"/>
          <c:x val="0.20031165023291006"/>
          <c:y val="0"/>
        </c:manualLayout>
      </c:layout>
    </c:title>
    <c:view3D>
      <c:rotX val="30"/>
      <c:perspective val="30"/>
    </c:view3D>
    <c:plotArea>
      <c:layout>
        <c:manualLayout>
          <c:layoutTarget val="inner"/>
          <c:xMode val="edge"/>
          <c:yMode val="edge"/>
          <c:x val="0"/>
          <c:y val="0"/>
          <c:w val="1"/>
          <c:h val="0.9953219706332489"/>
        </c:manualLayout>
      </c:layout>
      <c:pie3DChart>
        <c:varyColors val="1"/>
        <c:ser>
          <c:idx val="0"/>
          <c:order val="0"/>
          <c:dLbls>
            <c:dLbl>
              <c:idx val="0"/>
              <c:layout>
                <c:manualLayout>
                  <c:x val="-0.22464401409283299"/>
                  <c:y val="0.11233339734972146"/>
                </c:manualLayout>
              </c:layout>
              <c:dLblPos val="bestFit"/>
              <c:showCatName val="1"/>
              <c:showPercent val="1"/>
            </c:dLbl>
            <c:dLbl>
              <c:idx val="1"/>
              <c:layout>
                <c:manualLayout>
                  <c:x val="0.24826795299236259"/>
                  <c:y val="-0.24619832277062936"/>
                </c:manualLayout>
              </c:layout>
              <c:dLblPos val="bestFit"/>
              <c:showCatName val="1"/>
              <c:showPercent val="1"/>
            </c:dLbl>
            <c:txPr>
              <a:bodyPr/>
              <a:lstStyle/>
              <a:p>
                <a:pPr>
                  <a:defRPr sz="1000" b="1" i="0" u="none" strike="noStrike" baseline="0">
                    <a:solidFill>
                      <a:srgbClr val="000000"/>
                    </a:solidFill>
                    <a:latin typeface="Arial"/>
                    <a:ea typeface="Arial"/>
                    <a:cs typeface="Arial"/>
                  </a:defRPr>
                </a:pPr>
                <a:endParaRPr lang="fr-FR"/>
              </a:p>
            </c:txPr>
            <c:showCatName val="1"/>
            <c:showPercent val="1"/>
          </c:dLbls>
          <c:cat>
            <c:strRef>
              <c:f>'هيكلة موارد العنوان الأول'!$B$5:$B$6</c:f>
              <c:strCache>
                <c:ptCount val="2"/>
                <c:pt idx="0">
                  <c:v>الموارد الذاتية</c:v>
                </c:pt>
                <c:pt idx="1">
                  <c:v>إحالات الدولة</c:v>
                </c:pt>
              </c:strCache>
            </c:strRef>
          </c:cat>
          <c:val>
            <c:numRef>
              <c:f>'هيكلة موارد العنوان الأول'!$C$5:$C$6</c:f>
              <c:numCache>
                <c:formatCode>_-* #,##0\ _€_-;\-* #,##0\ _€_-;_-* "-"??\ _€_-;_-@_-</c:formatCode>
                <c:ptCount val="2"/>
                <c:pt idx="0">
                  <c:v>221850.82499999995</c:v>
                </c:pt>
                <c:pt idx="1">
                  <c:v>396910</c:v>
                </c:pt>
              </c:numCache>
            </c:numRef>
          </c:val>
        </c:ser>
        <c:dLbls>
          <c:showCatName val="1"/>
          <c:showPercent val="1"/>
        </c:dLbls>
      </c:pie3DChart>
      <c:spPr>
        <a:gradFill rotWithShape="0">
          <a:gsLst>
            <a:gs pos="0">
              <a:srgbClr val="FFEFD1"/>
            </a:gs>
            <a:gs pos="64999">
              <a:srgbClr val="F0EBD5"/>
            </a:gs>
            <a:gs pos="100000">
              <a:srgbClr val="D1C39F"/>
            </a:gs>
          </a:gsLst>
          <a:lin ang="5400000"/>
        </a:gradFill>
        <a:ln w="25400">
          <a:noFill/>
        </a:ln>
      </c:spPr>
    </c:plotArea>
    <c:plotVisOnly val="1"/>
    <c:dispBlanksAs val="zero"/>
  </c:chart>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sz="1600"/>
              <a:t>معدل هيكلة موارد العنوان الأول (2012-2016)</a:t>
            </a:r>
          </a:p>
        </c:rich>
      </c:tx>
      <c:layout>
        <c:manualLayout>
          <c:xMode val="edge"/>
          <c:yMode val="edge"/>
          <c:x val="0.26527845783982901"/>
          <c:y val="6.0543940628111137E-2"/>
        </c:manualLayout>
      </c:layout>
    </c:title>
    <c:view3D>
      <c:rotX val="30"/>
      <c:perspective val="30"/>
    </c:view3D>
    <c:plotArea>
      <c:layout>
        <c:manualLayout>
          <c:layoutTarget val="inner"/>
          <c:xMode val="edge"/>
          <c:yMode val="edge"/>
          <c:x val="0"/>
          <c:y val="0.19569391454934121"/>
          <c:w val="0.98645571780307661"/>
          <c:h val="0.73785642774034688"/>
        </c:manualLayout>
      </c:layout>
      <c:pie3DChart>
        <c:varyColors val="1"/>
        <c:ser>
          <c:idx val="0"/>
          <c:order val="0"/>
          <c:dLbls>
            <c:dLbl>
              <c:idx val="0"/>
              <c:layout>
                <c:manualLayout>
                  <c:x val="-0.25550232691501795"/>
                  <c:y val="4.0485111774821274E-2"/>
                </c:manualLayout>
              </c:layout>
              <c:dLblPos val="bestFit"/>
              <c:showCatName val="1"/>
              <c:showPercent val="1"/>
            </c:dLbl>
            <c:dLbl>
              <c:idx val="1"/>
              <c:layout>
                <c:manualLayout>
                  <c:x val="0.26138997331215991"/>
                  <c:y val="-0.16399312154946158"/>
                </c:manualLayout>
              </c:layout>
              <c:dLblPos val="bestFit"/>
              <c:showCatName val="1"/>
              <c:showPercent val="1"/>
            </c:dLbl>
            <c:txPr>
              <a:bodyPr/>
              <a:lstStyle/>
              <a:p>
                <a:pPr>
                  <a:defRPr sz="1400" b="1"/>
                </a:pPr>
                <a:endParaRPr lang="fr-FR"/>
              </a:p>
            </c:txPr>
            <c:showCatName val="1"/>
            <c:showPercent val="1"/>
            <c:showLeaderLines val="1"/>
          </c:dLbls>
          <c:cat>
            <c:strRef>
              <c:f>'هيكلة موارد العنوان الأول'!$B$16:$C$17</c:f>
              <c:strCache>
                <c:ptCount val="2"/>
                <c:pt idx="0">
                  <c:v> الموارد الذاتية </c:v>
                </c:pt>
                <c:pt idx="1">
                  <c:v>إحالات الدولة</c:v>
                </c:pt>
              </c:strCache>
            </c:strRef>
          </c:cat>
          <c:val>
            <c:numRef>
              <c:f>'هيكلة موارد العنوان الأول'!$D$16:$D$17</c:f>
              <c:numCache>
                <c:formatCode>_-* #,##0\ _€_-;\-* #,##0\ _€_-;_-* "-"??\ _€_-;_-@_-</c:formatCode>
                <c:ptCount val="2"/>
                <c:pt idx="0">
                  <c:v>282402.7742000001</c:v>
                </c:pt>
                <c:pt idx="1">
                  <c:v>416665.2</c:v>
                </c:pt>
              </c:numCache>
            </c:numRef>
          </c:val>
        </c:ser>
        <c:dLbls>
          <c:showCatName val="1"/>
          <c:showPercent val="1"/>
        </c:dLbls>
      </c:pie3DChart>
      <c:spPr>
        <a:noFill/>
        <a:ln w="25400">
          <a:noFill/>
        </a:ln>
      </c:spPr>
    </c:plotArea>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الموارد الذاتية لسنة 2013</a:t>
            </a:r>
          </a:p>
        </c:rich>
      </c:tx>
      <c:layout>
        <c:manualLayout>
          <c:xMode val="edge"/>
          <c:yMode val="edge"/>
          <c:x val="0.14827355882840226"/>
          <c:y val="5.4963150483016386E-2"/>
        </c:manualLayout>
      </c:layout>
      <c:overlay val="1"/>
    </c:title>
    <c:view3D>
      <c:rotX val="30"/>
      <c:perspective val="30"/>
    </c:view3D>
    <c:plotArea>
      <c:layout>
        <c:manualLayout>
          <c:layoutTarget val="inner"/>
          <c:xMode val="edge"/>
          <c:yMode val="edge"/>
          <c:x val="0"/>
          <c:y val="6.8142839138844345E-4"/>
          <c:w val="1"/>
          <c:h val="0.83351952613438962"/>
        </c:manualLayout>
      </c:layout>
      <c:pie3DChart>
        <c:varyColors val="1"/>
        <c:ser>
          <c:idx val="0"/>
          <c:order val="0"/>
          <c:explosion val="61"/>
          <c:dLbls>
            <c:dLbl>
              <c:idx val="1"/>
              <c:layout>
                <c:manualLayout>
                  <c:x val="-2.9202396212101401E-2"/>
                  <c:y val="3.7512972673822899E-2"/>
                </c:manualLayout>
              </c:layout>
              <c:dLblPos val="bestFit"/>
              <c:showPercent val="1"/>
            </c:dLbl>
            <c:dLbl>
              <c:idx val="2"/>
              <c:layout>
                <c:manualLayout>
                  <c:x val="-0.13706786651668534"/>
                  <c:y val="-8.8681033868678733E-2"/>
                </c:manualLayout>
              </c:layout>
              <c:dLblPos val="bestFit"/>
              <c:showPercent val="1"/>
            </c:dLbl>
            <c:dLbl>
              <c:idx val="3"/>
              <c:layout>
                <c:manualLayout>
                  <c:x val="6.6445182724252441E-2"/>
                  <c:y val="-3.5486221842311462E-2"/>
                </c:manualLayout>
              </c:layout>
              <c:dLblPos val="bestFit"/>
              <c:showPercent val="1"/>
            </c:dLbl>
            <c:dLbl>
              <c:idx val="4"/>
              <c:layout>
                <c:manualLayout>
                  <c:x val="6.4208369302674373E-2"/>
                  <c:y val="-7.6405898114510221E-2"/>
                </c:manualLayout>
              </c:layout>
              <c:dLblPos val="bestFit"/>
              <c:showPercent val="1"/>
            </c:dLbl>
            <c:dLbl>
              <c:idx val="5"/>
              <c:layout>
                <c:manualLayout>
                  <c:x val="8.8693331938158898E-2"/>
                  <c:y val="-4.9273694650381762E-2"/>
                </c:manualLayout>
              </c:layout>
              <c:dLblPos val="bestFit"/>
              <c:showPercent val="1"/>
            </c:dLbl>
            <c:dLbl>
              <c:idx val="6"/>
              <c:layout>
                <c:manualLayout>
                  <c:x val="1.2117787602131131E-2"/>
                  <c:y val="-3.4811149650135091E-2"/>
                </c:manualLayout>
              </c:layout>
              <c:dLblPos val="bestFit"/>
              <c:showPercent val="1"/>
            </c:dLbl>
            <c:dLbl>
              <c:idx val="7"/>
              <c:layout>
                <c:manualLayout>
                  <c:x val="1.3477036300694967E-2"/>
                  <c:y val="-5.3826267541192033E-2"/>
                </c:manualLayout>
              </c:layout>
              <c:dLblPos val="bestFit"/>
              <c:showPercent val="1"/>
            </c:dLbl>
            <c:dLbl>
              <c:idx val="8"/>
              <c:layout>
                <c:manualLayout>
                  <c:x val="0.12043843356789705"/>
                  <c:y val="3.8246346555323642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الموارد الداتية'!$C$10:$C$18</c:f>
              <c:strCache>
                <c:ptCount val="9"/>
                <c:pt idx="0">
                  <c:v>المعلوم على العقارات المبنية</c:v>
                </c:pt>
                <c:pt idx="1">
                  <c:v>المعلوم على الأراضي غير المبنية</c:v>
                </c:pt>
                <c:pt idx="2">
                  <c:v>المعلوم على المؤسسات</c:v>
                </c:pt>
                <c:pt idx="3">
                  <c:v>مداخيل الأسواق</c:v>
                </c:pt>
                <c:pt idx="4">
                  <c:v>المعلوم الإضافي على سعر التيار الكهربائي</c:v>
                </c:pt>
                <c:pt idx="5">
                  <c:v>مداخيل جبائية أخرى</c:v>
                </c:pt>
                <c:pt idx="6">
                  <c:v>مداخيل كراء العقارات والتجهيزات والمعدات</c:v>
                </c:pt>
                <c:pt idx="7">
                  <c:v>محاصيل بيع العقارات وأملاك أخرى</c:v>
                </c:pt>
                <c:pt idx="8">
                  <c:v>مداخيل غير جبائية أخرى</c:v>
                </c:pt>
              </c:strCache>
            </c:strRef>
          </c:cat>
          <c:val>
            <c:numRef>
              <c:f>'هيكلة الموارد الداتية'!$E$10:$E$18</c:f>
              <c:numCache>
                <c:formatCode>#,##0</c:formatCode>
                <c:ptCount val="9"/>
                <c:pt idx="0">
                  <c:v>20366.215</c:v>
                </c:pt>
                <c:pt idx="1">
                  <c:v>3101.6439999999998</c:v>
                </c:pt>
                <c:pt idx="2">
                  <c:v>108805.37500000003</c:v>
                </c:pt>
                <c:pt idx="3">
                  <c:v>4241</c:v>
                </c:pt>
                <c:pt idx="4">
                  <c:v>14761</c:v>
                </c:pt>
                <c:pt idx="5">
                  <c:v>26040.760000000006</c:v>
                </c:pt>
                <c:pt idx="6">
                  <c:v>7030.951</c:v>
                </c:pt>
                <c:pt idx="7">
                  <c:v>0</c:v>
                </c:pt>
                <c:pt idx="8">
                  <c:v>69666.387000000002</c:v>
                </c:pt>
              </c:numCache>
            </c:numRef>
          </c:val>
        </c:ser>
      </c:pie3DChart>
      <c:spPr>
        <a:noFill/>
        <a:ln w="25400">
          <a:noFill/>
        </a:ln>
      </c:spPr>
    </c:plotArea>
    <c:legend>
      <c:legendPos val="b"/>
      <c:layout>
        <c:manualLayout>
          <c:xMode val="edge"/>
          <c:yMode val="edge"/>
          <c:x val="4.7869132637490083E-2"/>
          <c:y val="0.60922394095310151"/>
          <c:w val="0.83582982359763214"/>
          <c:h val="0.35664546107101958"/>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b="1" i="0" u="none" strike="noStrike" baseline="0">
                <a:solidFill>
                  <a:srgbClr val="000000"/>
                </a:solidFill>
                <a:latin typeface="Calibri"/>
                <a:ea typeface="Calibri"/>
                <a:cs typeface="Calibri"/>
              </a:defRPr>
            </a:pPr>
            <a:r>
              <a:rPr lang="ar-TN"/>
              <a:t>هيكلة الموارد الذاتية لسنة 2014</a:t>
            </a:r>
          </a:p>
        </c:rich>
      </c:tx>
      <c:layout>
        <c:manualLayout>
          <c:xMode val="edge"/>
          <c:yMode val="edge"/>
          <c:x val="0.20392934868906529"/>
          <c:y val="5.3115419396104896E-2"/>
        </c:manualLayout>
      </c:layout>
      <c:overlay val="1"/>
    </c:title>
    <c:view3D>
      <c:rotX val="30"/>
      <c:perspective val="30"/>
    </c:view3D>
    <c:plotArea>
      <c:layout>
        <c:manualLayout>
          <c:layoutTarget val="inner"/>
          <c:xMode val="edge"/>
          <c:yMode val="edge"/>
          <c:x val="1.9412195568577196E-2"/>
          <c:y val="0.10645742198891812"/>
          <c:w val="0.9198321430751385"/>
          <c:h val="0.76444083664799733"/>
        </c:manualLayout>
      </c:layout>
      <c:pie3DChart>
        <c:varyColors val="1"/>
        <c:ser>
          <c:idx val="0"/>
          <c:order val="0"/>
          <c:explosion val="61"/>
          <c:dLbls>
            <c:dLbl>
              <c:idx val="0"/>
              <c:layout>
                <c:manualLayout>
                  <c:x val="-9.8302463081794578E-2"/>
                  <c:y val="3.8300800635214745E-2"/>
                </c:manualLayout>
              </c:layout>
              <c:dLblPos val="bestFit"/>
              <c:showPercent val="1"/>
            </c:dLbl>
            <c:dLbl>
              <c:idx val="1"/>
              <c:layout>
                <c:manualLayout>
                  <c:x val="-2.0776719770493821E-2"/>
                  <c:y val="4.7391292583272453E-2"/>
                </c:manualLayout>
              </c:layout>
              <c:dLblPos val="bestFit"/>
              <c:showPercent val="1"/>
            </c:dLbl>
            <c:dLbl>
              <c:idx val="2"/>
              <c:layout>
                <c:manualLayout>
                  <c:x val="-0.12837880730025017"/>
                  <c:y val="-7.9016803311957137E-2"/>
                </c:manualLayout>
              </c:layout>
              <c:dLblPos val="bestFit"/>
              <c:showPercent val="1"/>
            </c:dLbl>
            <c:dLbl>
              <c:idx val="3"/>
              <c:layout>
                <c:manualLayout>
                  <c:x val="0.15754906081579687"/>
                  <c:y val="-2.8828822867729795E-2"/>
                </c:manualLayout>
              </c:layout>
              <c:dLblPos val="bestFit"/>
              <c:showPercent val="1"/>
            </c:dLbl>
            <c:dLbl>
              <c:idx val="4"/>
              <c:layout>
                <c:manualLayout>
                  <c:x val="5.0437787803215048E-2"/>
                  <c:y val="-4.8955865810891293E-2"/>
                </c:manualLayout>
              </c:layout>
              <c:dLblPos val="bestFit"/>
              <c:showPercent val="1"/>
            </c:dLbl>
            <c:dLbl>
              <c:idx val="5"/>
              <c:layout>
                <c:manualLayout>
                  <c:x val="5.4105603347624313E-2"/>
                  <c:y val="7.9143783497651037E-3"/>
                </c:manualLayout>
              </c:layout>
              <c:dLblPos val="bestFit"/>
              <c:showPercent val="1"/>
            </c:dLbl>
            <c:dLbl>
              <c:idx val="6"/>
              <c:layout>
                <c:manualLayout>
                  <c:x val="4.0521198195421299E-2"/>
                  <c:y val="7.4549504841306695E-4"/>
                </c:manualLayout>
              </c:layout>
              <c:dLblPos val="bestFit"/>
              <c:showPercent val="1"/>
            </c:dLbl>
            <c:dLbl>
              <c:idx val="7"/>
              <c:layout>
                <c:manualLayout>
                  <c:x val="5.9307497594829187E-2"/>
                  <c:y val="-2.0624848364542668E-2"/>
                </c:manualLayout>
              </c:layout>
              <c:dLblPos val="bestFit"/>
              <c:showPercent val="1"/>
            </c:dLbl>
            <c:dLbl>
              <c:idx val="8"/>
              <c:layout>
                <c:manualLayout>
                  <c:x val="9.8669730340647036E-2"/>
                  <c:y val="3.7864090518097006E-2"/>
                </c:manualLayout>
              </c:layout>
              <c:dLblPos val="bestFit"/>
              <c:showPercent val="1"/>
            </c:dLbl>
            <c:txPr>
              <a:bodyPr/>
              <a:lstStyle/>
              <a:p>
                <a:pPr>
                  <a:defRPr sz="1000" b="1" i="0" u="none" strike="noStrike" baseline="0">
                    <a:solidFill>
                      <a:srgbClr val="000000"/>
                    </a:solidFill>
                    <a:latin typeface="Arial"/>
                    <a:ea typeface="Arial"/>
                    <a:cs typeface="Arial"/>
                  </a:defRPr>
                </a:pPr>
                <a:endParaRPr lang="fr-FR"/>
              </a:p>
            </c:txPr>
            <c:showPercent val="1"/>
          </c:dLbls>
          <c:cat>
            <c:strRef>
              <c:f>'هيكلة الموارد الداتية'!$C$10:$C$18</c:f>
              <c:strCache>
                <c:ptCount val="9"/>
                <c:pt idx="0">
                  <c:v>المعلوم على العقارات المبنية</c:v>
                </c:pt>
                <c:pt idx="1">
                  <c:v>المعلوم على الأراضي غير المبنية</c:v>
                </c:pt>
                <c:pt idx="2">
                  <c:v>المعلوم على المؤسسات</c:v>
                </c:pt>
                <c:pt idx="3">
                  <c:v>مداخيل الأسواق</c:v>
                </c:pt>
                <c:pt idx="4">
                  <c:v>المعلوم الإضافي على سعر التيار الكهربائي</c:v>
                </c:pt>
                <c:pt idx="5">
                  <c:v>مداخيل جبائية أخرى</c:v>
                </c:pt>
                <c:pt idx="6">
                  <c:v>مداخيل كراء العقارات والتجهيزات والمعدات</c:v>
                </c:pt>
                <c:pt idx="7">
                  <c:v>محاصيل بيع العقارات وأملاك أخرى</c:v>
                </c:pt>
                <c:pt idx="8">
                  <c:v>مداخيل غير جبائية أخرى</c:v>
                </c:pt>
              </c:strCache>
            </c:strRef>
          </c:cat>
          <c:val>
            <c:numRef>
              <c:f>'هيكلة الموارد الداتية'!$F$10:$F$18</c:f>
              <c:numCache>
                <c:formatCode>#,##0</c:formatCode>
                <c:ptCount val="9"/>
                <c:pt idx="0">
                  <c:v>24038.760999999999</c:v>
                </c:pt>
                <c:pt idx="1">
                  <c:v>4151.6200000000017</c:v>
                </c:pt>
                <c:pt idx="2">
                  <c:v>118454.49800000001</c:v>
                </c:pt>
                <c:pt idx="3">
                  <c:v>6300</c:v>
                </c:pt>
                <c:pt idx="4">
                  <c:v>14977</c:v>
                </c:pt>
                <c:pt idx="5">
                  <c:v>29733.295000000009</c:v>
                </c:pt>
                <c:pt idx="6">
                  <c:v>10473.545999999993</c:v>
                </c:pt>
                <c:pt idx="7">
                  <c:v>0</c:v>
                </c:pt>
                <c:pt idx="8">
                  <c:v>32580.302</c:v>
                </c:pt>
              </c:numCache>
            </c:numRef>
          </c:val>
        </c:ser>
      </c:pie3DChart>
      <c:spPr>
        <a:noFill/>
        <a:ln w="25400">
          <a:noFill/>
        </a:ln>
      </c:spPr>
    </c:plotArea>
    <c:legend>
      <c:legendPos val="b"/>
      <c:layout>
        <c:manualLayout>
          <c:xMode val="edge"/>
          <c:yMode val="edge"/>
          <c:x val="9.770317856175452E-2"/>
          <c:y val="0.6280659035267655"/>
          <c:w val="0.83582966719907437"/>
          <c:h val="0.35450495158693396"/>
        </c:manualLayout>
      </c:layout>
      <c:txPr>
        <a:bodyPr/>
        <a:lstStyle/>
        <a:p>
          <a:pPr>
            <a:defRPr sz="920" b="0" i="0" u="none" strike="noStrike" baseline="0">
              <a:solidFill>
                <a:srgbClr val="000000"/>
              </a:solidFill>
              <a:latin typeface="Arial"/>
              <a:ea typeface="Arial"/>
              <a:cs typeface="Arial"/>
            </a:defRPr>
          </a:pPr>
          <a:endParaRPr lang="fr-FR"/>
        </a:p>
      </c:txPr>
    </c:legend>
    <c:plotVisOnly val="1"/>
    <c:dispBlanksAs val="zero"/>
  </c:chart>
  <c:spPr>
    <a:gradFill>
      <a:gsLst>
        <a:gs pos="0">
          <a:srgbClr val="FFEFD1"/>
        </a:gs>
        <a:gs pos="64999">
          <a:srgbClr val="F0EBD5"/>
        </a:gs>
        <a:gs pos="100000">
          <a:srgbClr val="D1C39F"/>
        </a:gs>
      </a:gsLst>
      <a:lin ang="5400000" scaled="0"/>
    </a:gradFill>
  </c:spPr>
  <c:txPr>
    <a:bodyPr/>
    <a:lstStyle/>
    <a:p>
      <a:pPr>
        <a:defRPr sz="1000" b="0" i="0" u="none" strike="noStrike" baseline="0">
          <a:solidFill>
            <a:srgbClr val="000000"/>
          </a:solidFill>
          <a:latin typeface="Arial"/>
          <a:ea typeface="Arial"/>
          <a:cs typeface="Arial"/>
        </a:defRPr>
      </a:pPr>
      <a:endParaRPr lang="fr-FR"/>
    </a:p>
  </c:txPr>
  <c:externalData r:id="rId1"/>
</c:chartSpace>
</file>

<file path=ppt/drawings/drawing1.xml><?xml version="1.0" encoding="utf-8"?>
<c:userShapes xmlns:c="http://schemas.openxmlformats.org/drawingml/2006/chart">
  <cdr:relSizeAnchor xmlns:cdr="http://schemas.openxmlformats.org/drawingml/2006/chartDrawing">
    <cdr:from>
      <cdr:x>0.01805</cdr:x>
      <cdr:y>0.01</cdr:y>
    </cdr:from>
    <cdr:to>
      <cdr:x>0.95668</cdr:x>
      <cdr:y>0.14577</cdr:y>
    </cdr:to>
    <cdr:sp macro="" textlink="">
      <cdr:nvSpPr>
        <cdr:cNvPr id="2" name="Rectangle 1"/>
        <cdr:cNvSpPr/>
      </cdr:nvSpPr>
      <cdr:spPr>
        <a:xfrm xmlns:a="http://schemas.openxmlformats.org/drawingml/2006/main">
          <a:off x="47627" y="30290"/>
          <a:ext cx="2476500" cy="411240"/>
        </a:xfrm>
        <a:prstGeom xmlns:a="http://schemas.openxmlformats.org/drawingml/2006/main" prst="rect">
          <a:avLst/>
        </a:prstGeom>
        <a:solidFill xmlns:a="http://schemas.openxmlformats.org/drawingml/2006/main">
          <a:sysClr val="window" lastClr="FFFFFF"/>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pPr algn="ctr"/>
          <a:r>
            <a:rPr lang="ar-TN" sz="1600" b="1" dirty="0">
              <a:solidFill>
                <a:sysClr val="windowText" lastClr="000000"/>
              </a:solidFill>
            </a:rPr>
            <a:t>معدل الخمس</a:t>
          </a:r>
          <a:r>
            <a:rPr lang="ar-TN" sz="1600" b="1" baseline="0" dirty="0">
              <a:solidFill>
                <a:sysClr val="windowText" lastClr="000000"/>
              </a:solidFill>
            </a:rPr>
            <a:t> </a:t>
          </a:r>
          <a:r>
            <a:rPr lang="ar-TN" sz="1600" b="1" dirty="0">
              <a:solidFill>
                <a:sysClr val="windowText" lastClr="000000"/>
              </a:solidFill>
            </a:rPr>
            <a:t>سنوات السابقة</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CB07484-D922-4986-AF31-F5BA8A37F1B0}" type="datetimeFigureOut">
              <a:rPr lang="fr-FR" smtClean="0"/>
              <a:pPr/>
              <a:t>30/04/2019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5C89BAC-31DB-44C3-B630-B91BA28D1DF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E64925C8-CDB6-4A45-BED1-C9FB8B244860}" type="datetimeFigureOut">
              <a:rPr lang="en-US" smtClean="0"/>
              <a:pPr/>
              <a:t>4/30/2019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E64925C8-CDB6-4A45-BED1-C9FB8B244860}" type="datetimeFigureOut">
              <a:rPr lang="en-US" smtClean="0"/>
              <a:pPr/>
              <a:t>4/30/2019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E64925C8-CDB6-4A45-BED1-C9FB8B244860}" type="datetimeFigureOut">
              <a:rPr lang="en-US" smtClean="0"/>
              <a:pPr/>
              <a:t>4/30/2019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E64925C8-CDB6-4A45-BED1-C9FB8B244860}" type="datetimeFigureOut">
              <a:rPr lang="en-US" smtClean="0"/>
              <a:pPr/>
              <a:t>4/30/2019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64925C8-CDB6-4A45-BED1-C9FB8B244860}" type="datetimeFigureOut">
              <a:rPr lang="en-US" smtClean="0"/>
              <a:pPr/>
              <a:t>4/30/2019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E64925C8-CDB6-4A45-BED1-C9FB8B244860}" type="datetimeFigureOut">
              <a:rPr lang="en-US" smtClean="0"/>
              <a:pPr/>
              <a:t>4/30/2019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E64925C8-CDB6-4A45-BED1-C9FB8B244860}" type="datetimeFigureOut">
              <a:rPr lang="en-US" smtClean="0"/>
              <a:pPr/>
              <a:t>4/30/2019</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E64925C8-CDB6-4A45-BED1-C9FB8B244860}" type="datetimeFigureOut">
              <a:rPr lang="en-US" smtClean="0"/>
              <a:pPr/>
              <a:t>4/30/2019</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4925C8-CDB6-4A45-BED1-C9FB8B244860}" type="datetimeFigureOut">
              <a:rPr lang="en-US" smtClean="0"/>
              <a:pPr/>
              <a:t>4/30/2019</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4925C8-CDB6-4A45-BED1-C9FB8B244860}" type="datetimeFigureOut">
              <a:rPr lang="en-US" smtClean="0"/>
              <a:pPr/>
              <a:t>4/30/2019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4925C8-CDB6-4A45-BED1-C9FB8B244860}" type="datetimeFigureOut">
              <a:rPr lang="en-US" smtClean="0"/>
              <a:pPr/>
              <a:t>4/30/2019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A1B25306-062A-4CF9-9FB4-FCD71F5C896F}"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925C8-CDB6-4A45-BED1-C9FB8B244860}" type="datetimeFigureOut">
              <a:rPr lang="en-US" smtClean="0"/>
              <a:pPr/>
              <a:t>4/30/2019</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25306-062A-4CF9-9FB4-FCD71F5C896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3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4.xml"/><Relationship Id="rId7" Type="http://schemas.openxmlformats.org/officeDocument/2006/relationships/chart" Target="../charts/chart18.xml"/><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57298"/>
            <a:ext cx="7772400" cy="1470025"/>
          </a:xfrm>
        </p:spPr>
        <p:txBody>
          <a:bodyPr>
            <a:normAutofit fontScale="90000"/>
          </a:bodyPr>
          <a:lstStyle/>
          <a:p>
            <a:pPr rtl="1"/>
            <a:r>
              <a:rPr lang="ar-SA" b="1" dirty="0"/>
              <a:t> </a:t>
            </a:r>
            <a:r>
              <a:rPr lang="fr-FR" b="1" dirty="0"/>
              <a:t/>
            </a:r>
            <a:br>
              <a:rPr lang="fr-FR" b="1" dirty="0"/>
            </a:br>
            <a:r>
              <a:rPr lang="ar-SA" b="1" dirty="0"/>
              <a:t> </a:t>
            </a:r>
            <a:r>
              <a:rPr lang="fr-FR" b="1" dirty="0"/>
              <a:t/>
            </a:r>
            <a:br>
              <a:rPr lang="fr-FR" b="1" dirty="0"/>
            </a:br>
            <a:r>
              <a:rPr lang="ar-SA" b="1" dirty="0"/>
              <a:t> </a:t>
            </a:r>
            <a:r>
              <a:rPr lang="fr-FR" b="1" dirty="0"/>
              <a:t/>
            </a:r>
            <a:br>
              <a:rPr lang="fr-FR" b="1" dirty="0"/>
            </a:br>
            <a:r>
              <a:rPr lang="ar-TN" dirty="0"/>
              <a:t/>
            </a:r>
            <a:br>
              <a:rPr lang="ar-TN" dirty="0"/>
            </a:br>
            <a:r>
              <a:rPr lang="ar-TN" dirty="0"/>
              <a:t>الجمهورية التونسية</a:t>
            </a:r>
            <a:r>
              <a:rPr lang="fr-FR" dirty="0"/>
              <a:t/>
            </a:r>
            <a:br>
              <a:rPr lang="fr-FR" dirty="0"/>
            </a:br>
            <a:r>
              <a:rPr lang="ar-SA" b="1" dirty="0"/>
              <a:t>وزارة الشؤون المحلية والبيئة</a:t>
            </a:r>
            <a:r>
              <a:rPr lang="fr-FR" dirty="0"/>
              <a:t/>
            </a:r>
            <a:br>
              <a:rPr lang="fr-FR" dirty="0"/>
            </a:br>
            <a:r>
              <a:rPr lang="ar-TN" b="1" dirty="0"/>
              <a:t>ولاية قابس</a:t>
            </a:r>
            <a:r>
              <a:rPr lang="fr-FR" dirty="0"/>
              <a:t/>
            </a:r>
            <a:br>
              <a:rPr lang="fr-FR" dirty="0"/>
            </a:br>
            <a:r>
              <a:rPr lang="ar-TN" b="1" dirty="0"/>
              <a:t>بلدية </a:t>
            </a:r>
            <a:r>
              <a:rPr lang="ar-TN" b="1" dirty="0" smtClean="0"/>
              <a:t>المطوية</a:t>
            </a:r>
            <a:r>
              <a:rPr lang="fr-FR" dirty="0"/>
              <a:t/>
            </a:r>
            <a:br>
              <a:rPr lang="fr-FR" dirty="0"/>
            </a:br>
            <a:r>
              <a:rPr lang="ar-SA" b="1" dirty="0" smtClean="0"/>
              <a:t>برنامج </a:t>
            </a:r>
            <a:r>
              <a:rPr lang="ar-SA" b="1" dirty="0"/>
              <a:t>الاستثمار البلدي التشاركي لسنة </a:t>
            </a:r>
            <a:r>
              <a:rPr lang="fr-FR" b="1" dirty="0" smtClean="0"/>
              <a:t>2018</a:t>
            </a:r>
            <a:r>
              <a:rPr lang="fr-FR" dirty="0"/>
              <a:t/>
            </a:r>
            <a:br>
              <a:rPr lang="fr-FR" dirty="0"/>
            </a:br>
            <a:r>
              <a:rPr lang="ar-SA" b="1" dirty="0"/>
              <a:t> التشخيص </a:t>
            </a:r>
            <a:r>
              <a:rPr lang="ar-SA" b="1" dirty="0" smtClean="0"/>
              <a:t>الفنّي</a:t>
            </a:r>
            <a:r>
              <a:rPr lang="ar-TN" b="1" dirty="0" smtClean="0"/>
              <a:t> والمالي</a:t>
            </a:r>
            <a:r>
              <a:rPr lang="fr-FR" dirty="0"/>
              <a:t/>
            </a:r>
            <a:br>
              <a:rPr lang="fr-FR" dirty="0"/>
            </a:br>
            <a:endParaRPr lang="en-US" dirty="0"/>
          </a:p>
        </p:txBody>
      </p:sp>
      <p:sp>
        <p:nvSpPr>
          <p:cNvPr id="3" name="Sous-titre 2"/>
          <p:cNvSpPr>
            <a:spLocks noGrp="1"/>
          </p:cNvSpPr>
          <p:nvPr>
            <p:ph type="subTitle" idx="1"/>
          </p:nvPr>
        </p:nvSpPr>
        <p:spPr>
          <a:xfrm>
            <a:off x="1371600" y="5000636"/>
            <a:ext cx="6400800" cy="1752600"/>
          </a:xfrm>
        </p:spPr>
        <p:txBody>
          <a:bodyPr>
            <a:normAutofit fontScale="55000" lnSpcReduction="20000"/>
          </a:bodyPr>
          <a:lstStyle/>
          <a:p>
            <a:pPr rtl="1"/>
            <a:r>
              <a:rPr lang="ar-SA" b="1" dirty="0"/>
              <a:t>معدّ من طرف </a:t>
            </a:r>
            <a:endParaRPr lang="fr-FR" b="1" dirty="0"/>
          </a:p>
          <a:p>
            <a:pPr rtl="1"/>
            <a:r>
              <a:rPr lang="ar-TN" b="1" dirty="0" smtClean="0"/>
              <a:t>السيدة  مها المعلول: </a:t>
            </a:r>
            <a:r>
              <a:rPr lang="ar-TN" b="1" dirty="0"/>
              <a:t>كاتب عام البلدية</a:t>
            </a:r>
            <a:endParaRPr lang="fr-FR" b="1" dirty="0"/>
          </a:p>
          <a:p>
            <a:r>
              <a:rPr lang="ar-TN" b="1" dirty="0" smtClean="0"/>
              <a:t>السيدة نادية الشهباء والسيد عبدالباقي كريم: مكلفان بالمالية</a:t>
            </a:r>
          </a:p>
          <a:p>
            <a:r>
              <a:rPr lang="ar-TN" b="1" dirty="0" smtClean="0"/>
              <a:t>السيد  شفيع الكبير: </a:t>
            </a:r>
            <a:r>
              <a:rPr lang="ar-TN" b="1" dirty="0"/>
              <a:t>تقني بالبلدية</a:t>
            </a:r>
            <a:endParaRPr lang="fr-FR" dirty="0"/>
          </a:p>
          <a:p>
            <a:pPr rtl="1"/>
            <a:r>
              <a:rPr lang="ar-TN" b="1" dirty="0" smtClean="0"/>
              <a:t>بمرافقة </a:t>
            </a:r>
            <a:r>
              <a:rPr lang="ar-TN" b="1" dirty="0"/>
              <a:t>السيد بشير المبروك: المرافق </a:t>
            </a:r>
            <a:r>
              <a:rPr lang="ar-TN" b="1" dirty="0" smtClean="0"/>
              <a:t>الفني</a:t>
            </a:r>
          </a:p>
          <a:p>
            <a:pPr rtl="1"/>
            <a:r>
              <a:rPr lang="ar-TN" b="1" dirty="0" smtClean="0"/>
              <a:t>والسيد عبدالله عبدالكريم: ميسر</a:t>
            </a:r>
            <a:endParaRPr lang="fr-FR" dirty="0"/>
          </a:p>
          <a:p>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endParaRPr lang="en-US" dirty="0"/>
          </a:p>
        </p:txBody>
      </p:sp>
      <p:pic>
        <p:nvPicPr>
          <p:cNvPr id="2049" name="Image 2" descr="Afficher l'image d'origine"/>
          <p:cNvPicPr>
            <a:picLocks noChangeArrowheads="1"/>
          </p:cNvPicPr>
          <p:nvPr/>
        </p:nvPicPr>
        <p:blipFill>
          <a:blip r:embed="rId2" cstate="print"/>
          <a:srcRect/>
          <a:stretch>
            <a:fillRect/>
          </a:stretch>
        </p:blipFill>
        <p:spPr bwMode="auto">
          <a:xfrm>
            <a:off x="3857620" y="-24"/>
            <a:ext cx="1189037" cy="13176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a:bodyPr>
          <a:lstStyle/>
          <a:p>
            <a:r>
              <a:rPr lang="ar-TN" sz="5400" b="1" u="sng" dirty="0"/>
              <a:t>جرد المشاريع الاقتصادية</a:t>
            </a:r>
            <a:endParaRPr lang="en-US" sz="5400" dirty="0"/>
          </a:p>
        </p:txBody>
      </p:sp>
      <p:graphicFrame>
        <p:nvGraphicFramePr>
          <p:cNvPr id="4" name="Espace réservé du contenu 3"/>
          <p:cNvGraphicFramePr>
            <a:graphicFrameLocks noGrp="1"/>
          </p:cNvGraphicFramePr>
          <p:nvPr>
            <p:ph idx="1"/>
          </p:nvPr>
        </p:nvGraphicFramePr>
        <p:xfrm>
          <a:off x="0" y="1124744"/>
          <a:ext cx="9072593" cy="5522928"/>
        </p:xfrm>
        <a:graphic>
          <a:graphicData uri="http://schemas.openxmlformats.org/drawingml/2006/table">
            <a:tbl>
              <a:tblPr firstRow="1" bandRow="1">
                <a:tableStyleId>{5C22544A-7EE6-4342-B048-85BDC9FD1C3A}</a:tableStyleId>
              </a:tblPr>
              <a:tblGrid>
                <a:gridCol w="1212954"/>
                <a:gridCol w="926113"/>
                <a:gridCol w="1647147"/>
                <a:gridCol w="928694"/>
                <a:gridCol w="928694"/>
                <a:gridCol w="921120"/>
                <a:gridCol w="936268"/>
                <a:gridCol w="1571603"/>
              </a:tblGrid>
              <a:tr h="828668">
                <a:tc>
                  <a:txBody>
                    <a:bodyPr/>
                    <a:lstStyle/>
                    <a:p>
                      <a:pPr algn="ctr" rtl="1">
                        <a:spcAft>
                          <a:spcPts val="0"/>
                        </a:spcAft>
                      </a:pPr>
                      <a:r>
                        <a:rPr lang="ar-TN" sz="2000" b="1" dirty="0" smtClean="0">
                          <a:solidFill>
                            <a:schemeClr val="bg1"/>
                          </a:solidFill>
                          <a:latin typeface="Times New Roman"/>
                          <a:ea typeface="Times New Roman"/>
                          <a:cs typeface="Simplified Arabic"/>
                        </a:rPr>
                        <a:t>الحالة</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نسبة </a:t>
                      </a:r>
                      <a:r>
                        <a:rPr lang="ar-TN" sz="2000" b="1" dirty="0" smtClean="0">
                          <a:solidFill>
                            <a:schemeClr val="bg1"/>
                          </a:solidFill>
                          <a:latin typeface="Times New Roman"/>
                          <a:ea typeface="Times New Roman"/>
                          <a:cs typeface="Simplified Arabic"/>
                        </a:rPr>
                        <a:t>الاستغلال</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مداخيل </a:t>
                      </a:r>
                      <a:r>
                        <a:rPr lang="ar-TN" sz="2000" b="1" dirty="0" smtClean="0">
                          <a:solidFill>
                            <a:schemeClr val="bg1"/>
                          </a:solidFill>
                          <a:latin typeface="Times New Roman"/>
                          <a:ea typeface="Times New Roman"/>
                          <a:cs typeface="Simplified Arabic"/>
                        </a:rPr>
                        <a:t>الاستغلال</a:t>
                      </a:r>
                      <a:endParaRPr lang="fr-FR" sz="2000"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سنة </a:t>
                      </a:r>
                      <a:r>
                        <a:rPr lang="ar-TN" sz="2000" b="1" dirty="0" smtClean="0">
                          <a:solidFill>
                            <a:schemeClr val="bg1"/>
                          </a:solidFill>
                          <a:latin typeface="Times New Roman"/>
                          <a:ea typeface="Times New Roman"/>
                          <a:cs typeface="Simplified Arabic"/>
                        </a:rPr>
                        <a:t>2016</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طريقة الاستغلال </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المساحة المغطاة (م</a:t>
                      </a:r>
                      <a:r>
                        <a:rPr lang="fr-FR" sz="2000" dirty="0">
                          <a:solidFill>
                            <a:schemeClr val="bg1"/>
                          </a:solidFill>
                          <a:latin typeface="Simplified Arabic"/>
                          <a:ea typeface="Times New Roman"/>
                          <a:cs typeface="Simplified Arabic"/>
                        </a:rPr>
                        <a:t>²</a:t>
                      </a:r>
                      <a:r>
                        <a:rPr lang="ar-TN" sz="2000" b="1" dirty="0">
                          <a:solidFill>
                            <a:schemeClr val="bg1"/>
                          </a:solidFill>
                          <a:latin typeface="Times New Roman"/>
                          <a:ea typeface="Times New Roman"/>
                          <a:cs typeface="Simplified Arabic"/>
                        </a:rPr>
                        <a:t>)</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مساحة الأرض (م</a:t>
                      </a:r>
                      <a:r>
                        <a:rPr lang="fr-FR" sz="2000" dirty="0">
                          <a:solidFill>
                            <a:schemeClr val="bg1"/>
                          </a:solidFill>
                          <a:latin typeface="Simplified Arabic"/>
                          <a:ea typeface="Times New Roman"/>
                          <a:cs typeface="Simplified Arabic"/>
                        </a:rPr>
                        <a:t>²</a:t>
                      </a:r>
                      <a:r>
                        <a:rPr lang="ar-TN" sz="2000" b="1" dirty="0">
                          <a:solidFill>
                            <a:schemeClr val="bg1"/>
                          </a:solidFill>
                          <a:latin typeface="Times New Roman"/>
                          <a:ea typeface="Times New Roman"/>
                          <a:cs typeface="Simplified Arabic"/>
                        </a:rPr>
                        <a:t>)</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smtClean="0">
                          <a:solidFill>
                            <a:schemeClr val="bg1"/>
                          </a:solidFill>
                          <a:latin typeface="Times New Roman"/>
                          <a:ea typeface="Times New Roman"/>
                          <a:cs typeface="Simplified Arabic"/>
                        </a:rPr>
                        <a:t>العدد</a:t>
                      </a:r>
                      <a:endParaRPr lang="fr-FR" sz="2000"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chemeClr val="bg1"/>
                          </a:solidFill>
                          <a:latin typeface="Times New Roman"/>
                          <a:ea typeface="Times New Roman"/>
                          <a:cs typeface="Simplified Arabic"/>
                        </a:rPr>
                        <a:t>المشروع</a:t>
                      </a:r>
                      <a:endParaRPr lang="fr-FR" sz="2000" dirty="0">
                        <a:solidFill>
                          <a:schemeClr val="bg1"/>
                        </a:solidFill>
                        <a:latin typeface="Times New Roman"/>
                        <a:ea typeface="Times New Roman"/>
                        <a:cs typeface="Simplified Arabic"/>
                      </a:endParaRPr>
                    </a:p>
                  </a:txBody>
                  <a:tcPr marL="68580" marR="68580" marT="0" marB="0" anchor="ctr"/>
                </a:tc>
              </a:tr>
              <a:tr h="527022">
                <a:tc>
                  <a:txBody>
                    <a:bodyPr/>
                    <a:lstStyle/>
                    <a:p>
                      <a:pPr algn="ctr" rtl="1">
                        <a:spcAft>
                          <a:spcPts val="0"/>
                        </a:spcAft>
                      </a:pPr>
                      <a:r>
                        <a:rPr lang="ar-SA" sz="2000" b="1" dirty="0">
                          <a:latin typeface="Times New Roman"/>
                          <a:ea typeface="Times New Roman"/>
                          <a:cs typeface="Simplified Arabic"/>
                        </a:rPr>
                        <a:t>متوسطة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4050د</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كراء</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80+70+80+60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80+80+200+60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04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المقاهي</a:t>
                      </a:r>
                      <a:endParaRPr lang="fr-FR" sz="2000" dirty="0">
                        <a:latin typeface="Times New Roman"/>
                        <a:ea typeface="Times New Roman"/>
                        <a:cs typeface="Simplified Arabic"/>
                      </a:endParaRPr>
                    </a:p>
                  </a:txBody>
                  <a:tcPr marL="68580" marR="68580" marT="0" marB="0" anchor="ctr"/>
                </a:tc>
              </a:tr>
              <a:tr h="476264">
                <a:tc>
                  <a:txBody>
                    <a:bodyPr/>
                    <a:lstStyle/>
                    <a:p>
                      <a:pPr algn="ctr" rtl="1">
                        <a:spcAft>
                          <a:spcPts val="0"/>
                        </a:spcAft>
                      </a:pPr>
                      <a:r>
                        <a:rPr lang="ar-TN" sz="2000" dirty="0" smtClean="0">
                          <a:latin typeface="Times New Roman"/>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3600د</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كراء</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430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430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20</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المحلات التجارية</a:t>
                      </a:r>
                      <a:endParaRPr lang="fr-FR" sz="2000" dirty="0">
                        <a:latin typeface="Times New Roman"/>
                        <a:ea typeface="Times New Roman"/>
                        <a:cs typeface="Simplified Arabic"/>
                      </a:endParaRPr>
                    </a:p>
                  </a:txBody>
                  <a:tcPr marL="68580" marR="68580" marT="0" marB="0" anchor="ctr"/>
                </a:tc>
              </a:tr>
              <a:tr h="366730">
                <a:tc>
                  <a:txBody>
                    <a:bodyPr/>
                    <a:lstStyle/>
                    <a:p>
                      <a:pPr algn="ctr" rtl="1">
                        <a:spcAft>
                          <a:spcPts val="0"/>
                        </a:spcAft>
                      </a:pPr>
                      <a:r>
                        <a:rPr lang="ar-TN" sz="2000" dirty="0" smtClean="0">
                          <a:latin typeface="Times New Roman"/>
                          <a:ea typeface="Times New Roman"/>
                          <a:cs typeface="Simplified Arabic"/>
                        </a:rPr>
                        <a:t>حسنة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مجانا</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إستغلال </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180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720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روضات</a:t>
                      </a:r>
                      <a:endParaRPr lang="fr-FR" sz="2000" dirty="0">
                        <a:latin typeface="Times New Roman"/>
                        <a:ea typeface="Times New Roman"/>
                        <a:cs typeface="Simplified Arabic"/>
                      </a:endParaRPr>
                    </a:p>
                  </a:txBody>
                  <a:tcPr marL="68580" marR="68580" marT="0" marB="0" anchor="ctr"/>
                </a:tc>
              </a:tr>
              <a:tr h="527022">
                <a:tc>
                  <a:txBody>
                    <a:bodyPr/>
                    <a:lstStyle/>
                    <a:p>
                      <a:pPr algn="ctr" rtl="1">
                        <a:spcAft>
                          <a:spcPts val="0"/>
                        </a:spcAft>
                      </a:pPr>
                      <a:r>
                        <a:rPr lang="ar-TN" sz="2000" dirty="0" smtClean="0">
                          <a:latin typeface="Times New Roman"/>
                          <a:ea typeface="Times New Roman"/>
                          <a:cs typeface="Simplified Arabic"/>
                        </a:rPr>
                        <a:t>حسنة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مجانا (</a:t>
                      </a:r>
                      <a:r>
                        <a:rPr lang="ar-TN" sz="2000" baseline="0" dirty="0" smtClean="0">
                          <a:latin typeface="Times New Roman"/>
                          <a:ea typeface="Times New Roman"/>
                          <a:cs typeface="Simplified Arabic"/>
                        </a:rPr>
                        <a:t>10 سنوات)</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إستغلال </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360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450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مقر دار الضمان الإجتماعي</a:t>
                      </a:r>
                      <a:endParaRPr lang="fr-FR" sz="2000" dirty="0">
                        <a:latin typeface="Times New Roman"/>
                        <a:ea typeface="Times New Roman"/>
                        <a:cs typeface="Simplified Arabic"/>
                      </a:endParaRPr>
                    </a:p>
                  </a:txBody>
                  <a:tcPr marL="68580" marR="68580" marT="0" marB="0" anchor="ctr"/>
                </a:tc>
              </a:tr>
              <a:tr h="442922">
                <a:tc>
                  <a:txBody>
                    <a:bodyPr/>
                    <a:lstStyle/>
                    <a:p>
                      <a:pPr algn="ctr" rtl="1">
                        <a:spcAft>
                          <a:spcPts val="0"/>
                        </a:spcAft>
                      </a:pPr>
                      <a:r>
                        <a:rPr lang="ar-TN" sz="2000" dirty="0" smtClean="0">
                          <a:latin typeface="Times New Roman"/>
                          <a:ea typeface="Times New Roman"/>
                          <a:cs typeface="Simplified Arabic"/>
                        </a:rPr>
                        <a:t>متوسطة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مجانا</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إستغلال </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40</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800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نقطة</a:t>
                      </a:r>
                      <a:r>
                        <a:rPr lang="ar-TN" sz="2000" baseline="0" dirty="0" smtClean="0">
                          <a:latin typeface="Times New Roman"/>
                          <a:ea typeface="Times New Roman"/>
                          <a:cs typeface="Simplified Arabic"/>
                        </a:rPr>
                        <a:t> إيكو لف</a:t>
                      </a:r>
                      <a:endParaRPr lang="fr-FR" sz="2000" dirty="0">
                        <a:latin typeface="Times New Roman"/>
                        <a:ea typeface="Times New Roman"/>
                        <a:cs typeface="Simplified Arabic"/>
                      </a:endParaRPr>
                    </a:p>
                  </a:txBody>
                  <a:tcPr marL="68580" marR="68580" marT="0" marB="0" anchor="ctr"/>
                </a:tc>
              </a:tr>
              <a:tr h="357190">
                <a:tc>
                  <a:txBody>
                    <a:bodyPr/>
                    <a:lstStyle/>
                    <a:p>
                      <a:pPr algn="ctr" rtl="1">
                        <a:spcAft>
                          <a:spcPts val="0"/>
                        </a:spcAft>
                      </a:pPr>
                      <a:r>
                        <a:rPr lang="ar-TN" sz="2000" dirty="0" smtClean="0">
                          <a:latin typeface="Times New Roman"/>
                          <a:ea typeface="Times New Roman"/>
                          <a:cs typeface="Simplified Arabic"/>
                        </a:rPr>
                        <a:t>متوسطة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1200د</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إستغلال</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80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200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مقر جمعية سخاء</a:t>
                      </a:r>
                      <a:endParaRPr lang="fr-FR" sz="2000" dirty="0">
                        <a:latin typeface="Times New Roman"/>
                        <a:ea typeface="Times New Roman"/>
                        <a:cs typeface="Simplified Arabic"/>
                      </a:endParaRPr>
                    </a:p>
                  </a:txBody>
                  <a:tcPr marL="68580" marR="68580" marT="0" marB="0" anchor="ctr"/>
                </a:tc>
              </a:tr>
              <a:tr h="527022">
                <a:tc>
                  <a:txBody>
                    <a:bodyPr/>
                    <a:lstStyle/>
                    <a:p>
                      <a:pPr algn="ctr" rtl="1">
                        <a:spcAft>
                          <a:spcPts val="0"/>
                        </a:spcAft>
                      </a:pPr>
                      <a:r>
                        <a:rPr lang="ar-TN" sz="2000" dirty="0" smtClean="0">
                          <a:latin typeface="Times New Roman"/>
                          <a:ea typeface="Times New Roman"/>
                          <a:cs typeface="Simplified Arabic"/>
                        </a:rPr>
                        <a:t>متوسطة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100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مجانا</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إستغلال</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100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200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مكتبة الأطفال</a:t>
                      </a:r>
                      <a:endParaRPr lang="fr-FR" sz="2000" dirty="0">
                        <a:latin typeface="Times New Roman"/>
                        <a:ea typeface="Times New Roman"/>
                        <a:cs typeface="Simplified Arabic"/>
                      </a:endParaRPr>
                    </a:p>
                  </a:txBody>
                  <a:tcPr marL="68580" marR="68580" marT="0" marB="0" anchor="ctr"/>
                </a:tc>
              </a:tr>
              <a:tr h="527022">
                <a:tc>
                  <a:txBody>
                    <a:bodyPr/>
                    <a:lstStyle/>
                    <a:p>
                      <a:pPr algn="ctr" rtl="1">
                        <a:spcAft>
                          <a:spcPts val="0"/>
                        </a:spcAft>
                      </a:pPr>
                      <a:r>
                        <a:rPr lang="ar-TN" sz="2000" dirty="0" smtClean="0">
                          <a:latin typeface="Times New Roman"/>
                          <a:ea typeface="Times New Roman"/>
                          <a:cs typeface="Simplified Arabic"/>
                        </a:rPr>
                        <a:t>جيدة</a:t>
                      </a:r>
                      <a:endParaRPr lang="fr-FR" sz="20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dirty="0" smtClean="0">
                          <a:latin typeface="Times New Roman"/>
                          <a:ea typeface="Times New Roman"/>
                          <a:cs typeface="Simplified Arabic"/>
                        </a:rPr>
                        <a:t>0</a:t>
                      </a:r>
                      <a:r>
                        <a:rPr lang="fr-FR" sz="2000" dirty="0" smtClean="0">
                          <a:latin typeface="Times New Roman"/>
                          <a:ea typeface="Times New Roman"/>
                          <a:cs typeface="Simplified Arabic"/>
                        </a:rPr>
                        <a:t>%</a:t>
                      </a: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في إنتظار الإستغلال</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360 </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dirty="0" smtClean="0">
                          <a:latin typeface="Times New Roman"/>
                          <a:ea typeface="Times New Roman"/>
                          <a:cs typeface="Simplified Arabic"/>
                        </a:rPr>
                        <a:t> 94,1</a:t>
                      </a:r>
                      <a:r>
                        <a:rPr lang="ar-TN" sz="2000" dirty="0" smtClean="0">
                          <a:latin typeface="Times New Roman"/>
                          <a:ea typeface="Times New Roman"/>
                          <a:cs typeface="Simplified Arabic"/>
                        </a:rPr>
                        <a:t>هك</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dirty="0" smtClean="0">
                          <a:latin typeface="Times New Roman"/>
                          <a:ea typeface="Times New Roman"/>
                          <a:cs typeface="Simplified Arabic"/>
                        </a:rPr>
                        <a:t>المنتزه الحضري بالمطوية</a:t>
                      </a:r>
                      <a:endParaRPr lang="fr-FR" sz="2000"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984"/>
            <a:ext cx="8229600" cy="980752"/>
          </a:xfrm>
        </p:spPr>
        <p:txBody>
          <a:bodyPr>
            <a:noAutofit/>
          </a:bodyPr>
          <a:lstStyle/>
          <a:p>
            <a:pPr lvl="0" rtl="1"/>
            <a:r>
              <a:rPr lang="ar-TN" sz="3600" b="1" u="sng" dirty="0"/>
              <a:t>جرد التجهيزات الجماعية المشتركة</a:t>
            </a:r>
            <a:r>
              <a:rPr lang="fr-FR" sz="3600" u="sng" dirty="0"/>
              <a:t/>
            </a:r>
            <a:br>
              <a:rPr lang="fr-FR" sz="3600" u="sng" dirty="0"/>
            </a:br>
            <a:r>
              <a:rPr lang="en-US" sz="3600" dirty="0"/>
              <a:t>*</a:t>
            </a:r>
            <a:r>
              <a:rPr lang="ar-TN" sz="2400" dirty="0"/>
              <a:t>تجهيزات رياضية </a:t>
            </a:r>
            <a:r>
              <a:rPr lang="ar-TN" sz="2400" dirty="0" smtClean="0"/>
              <a:t>وشبابية</a:t>
            </a:r>
            <a:endParaRPr lang="en-US" sz="3600" dirty="0"/>
          </a:p>
        </p:txBody>
      </p:sp>
      <p:graphicFrame>
        <p:nvGraphicFramePr>
          <p:cNvPr id="4" name="Espace réservé du contenu 3"/>
          <p:cNvGraphicFramePr>
            <a:graphicFrameLocks noGrp="1"/>
          </p:cNvGraphicFramePr>
          <p:nvPr>
            <p:ph idx="1"/>
          </p:nvPr>
        </p:nvGraphicFramePr>
        <p:xfrm>
          <a:off x="0" y="1052737"/>
          <a:ext cx="9144000" cy="2722241"/>
        </p:xfrm>
        <a:graphic>
          <a:graphicData uri="http://schemas.openxmlformats.org/drawingml/2006/table">
            <a:tbl>
              <a:tblPr firstRow="1" bandRow="1">
                <a:tableStyleId>{5C22544A-7EE6-4342-B048-85BDC9FD1C3A}</a:tableStyleId>
              </a:tblPr>
              <a:tblGrid>
                <a:gridCol w="1016000"/>
                <a:gridCol w="1016000"/>
                <a:gridCol w="896926"/>
                <a:gridCol w="1135074"/>
                <a:gridCol w="936628"/>
                <a:gridCol w="1095372"/>
                <a:gridCol w="1016000"/>
                <a:gridCol w="1016000"/>
                <a:gridCol w="1016000"/>
              </a:tblGrid>
              <a:tr h="850034">
                <a:tc>
                  <a:txBody>
                    <a:bodyPr/>
                    <a:lstStyle/>
                    <a:p>
                      <a:pPr algn="ctr" rtl="1">
                        <a:spcAft>
                          <a:spcPts val="0"/>
                        </a:spcAft>
                      </a:pPr>
                      <a:r>
                        <a:rPr lang="ar-TN" sz="1800" b="1" dirty="0">
                          <a:solidFill>
                            <a:schemeClr val="bg1"/>
                          </a:solidFill>
                          <a:latin typeface="Arial" pitchFamily="34" charset="0"/>
                          <a:ea typeface="Times New Roman"/>
                          <a:cs typeface="Arial" pitchFamily="34" charset="0"/>
                        </a:rPr>
                        <a:t>الحالة</a:t>
                      </a:r>
                      <a:endParaRPr lang="fr-FR" sz="1800" dirty="0">
                        <a:solidFill>
                          <a:schemeClr val="bg1"/>
                        </a:solidFill>
                        <a:latin typeface="Arial" pitchFamily="34" charset="0"/>
                        <a:ea typeface="Times New Roman"/>
                        <a:cs typeface="Arial" pitchFamily="34" charset="0"/>
                      </a:endParaRPr>
                    </a:p>
                    <a:p>
                      <a:pPr algn="ctr" rtl="1">
                        <a:spcAft>
                          <a:spcPts val="0"/>
                        </a:spcAft>
                      </a:pPr>
                      <a:r>
                        <a:rPr lang="ar-TN" sz="1800" b="1" dirty="0">
                          <a:solidFill>
                            <a:schemeClr val="bg1"/>
                          </a:solidFill>
                          <a:latin typeface="Arial" pitchFamily="34" charset="0"/>
                          <a:ea typeface="Times New Roman"/>
                          <a:cs typeface="Arial" pitchFamily="34" charset="0"/>
                        </a:rPr>
                        <a:t>(2)</a:t>
                      </a:r>
                      <a:endParaRPr lang="fr-FR" sz="1800" dirty="0">
                        <a:solidFill>
                          <a:schemeClr val="bg1"/>
                        </a:solidFill>
                        <a:latin typeface="Arial" pitchFamily="34" charset="0"/>
                        <a:ea typeface="Times New Roman"/>
                        <a:cs typeface="Arial" pitchFamily="34" charset="0"/>
                      </a:endParaRPr>
                    </a:p>
                  </a:txBody>
                  <a:tcPr marL="68580" marR="68580" marT="0" marB="0"/>
                </a:tc>
                <a:tc>
                  <a:txBody>
                    <a:bodyPr/>
                    <a:lstStyle/>
                    <a:p>
                      <a:pPr algn="ctr" rtl="1">
                        <a:spcAft>
                          <a:spcPts val="0"/>
                        </a:spcAft>
                      </a:pPr>
                      <a:r>
                        <a:rPr lang="ar-TN" sz="1800" b="1" dirty="0">
                          <a:solidFill>
                            <a:schemeClr val="bg1"/>
                          </a:solidFill>
                          <a:latin typeface="Arial" pitchFamily="34" charset="0"/>
                          <a:ea typeface="Times New Roman"/>
                          <a:cs typeface="Arial" pitchFamily="34" charset="0"/>
                        </a:rPr>
                        <a:t>مطابقة البناية لمثال ت ع</a:t>
                      </a:r>
                      <a:endParaRPr lang="fr-FR" sz="1800" dirty="0">
                        <a:solidFill>
                          <a:schemeClr val="bg1"/>
                        </a:solidFill>
                        <a:latin typeface="Arial" pitchFamily="34" charset="0"/>
                        <a:ea typeface="Times New Roman"/>
                        <a:cs typeface="Arial" pitchFamily="34" charset="0"/>
                      </a:endParaRPr>
                    </a:p>
                  </a:txBody>
                  <a:tcPr marL="68580" marR="68580" marT="0" marB="0"/>
                </a:tc>
                <a:tc>
                  <a:txBody>
                    <a:bodyPr/>
                    <a:lstStyle/>
                    <a:p>
                      <a:pPr algn="ctr" rtl="1">
                        <a:spcAft>
                          <a:spcPts val="0"/>
                        </a:spcAft>
                      </a:pPr>
                      <a:r>
                        <a:rPr lang="ar-TN" sz="1800" b="1" dirty="0">
                          <a:solidFill>
                            <a:schemeClr val="bg1"/>
                          </a:solidFill>
                          <a:latin typeface="Arial" pitchFamily="34" charset="0"/>
                          <a:ea typeface="Times New Roman"/>
                          <a:cs typeface="Arial" pitchFamily="34" charset="0"/>
                        </a:rPr>
                        <a:t>نسبة الاستغلال (1)</a:t>
                      </a:r>
                      <a:endParaRPr lang="fr-FR" sz="1800" dirty="0">
                        <a:solidFill>
                          <a:schemeClr val="bg1"/>
                        </a:solidFill>
                        <a:latin typeface="Arial" pitchFamily="34" charset="0"/>
                        <a:ea typeface="Times New Roman"/>
                        <a:cs typeface="Arial" pitchFamily="34" charset="0"/>
                      </a:endParaRPr>
                    </a:p>
                  </a:txBody>
                  <a:tcPr marL="68580" marR="68580" marT="0" marB="0"/>
                </a:tc>
                <a:tc>
                  <a:txBody>
                    <a:bodyPr/>
                    <a:lstStyle/>
                    <a:p>
                      <a:pPr algn="ctr" rtl="1">
                        <a:spcAft>
                          <a:spcPts val="0"/>
                        </a:spcAft>
                      </a:pPr>
                      <a:r>
                        <a:rPr lang="ar-TN" sz="1800" b="1" dirty="0">
                          <a:solidFill>
                            <a:schemeClr val="bg1"/>
                          </a:solidFill>
                          <a:latin typeface="Arial" pitchFamily="34" charset="0"/>
                          <a:ea typeface="Times New Roman"/>
                          <a:cs typeface="Arial" pitchFamily="34" charset="0"/>
                        </a:rPr>
                        <a:t>طاقة </a:t>
                      </a:r>
                      <a:r>
                        <a:rPr lang="ar-TN" sz="1800" b="1" dirty="0" smtClean="0">
                          <a:solidFill>
                            <a:schemeClr val="bg1"/>
                          </a:solidFill>
                          <a:latin typeface="Arial" pitchFamily="34" charset="0"/>
                          <a:ea typeface="Times New Roman"/>
                          <a:cs typeface="Arial" pitchFamily="34" charset="0"/>
                        </a:rPr>
                        <a:t>الإستيعاب</a:t>
                      </a:r>
                      <a:endParaRPr lang="fr-FR" sz="1800" dirty="0">
                        <a:solidFill>
                          <a:schemeClr val="bg1"/>
                        </a:solidFill>
                        <a:latin typeface="Arial" pitchFamily="34" charset="0"/>
                        <a:ea typeface="Times New Roman"/>
                        <a:cs typeface="Arial" pitchFamily="34" charset="0"/>
                      </a:endParaRPr>
                    </a:p>
                  </a:txBody>
                  <a:tcPr marL="68580" marR="68580" marT="0" marB="0"/>
                </a:tc>
                <a:tc>
                  <a:txBody>
                    <a:bodyPr/>
                    <a:lstStyle/>
                    <a:p>
                      <a:pPr algn="ctr" rtl="1">
                        <a:spcAft>
                          <a:spcPts val="0"/>
                        </a:spcAft>
                      </a:pPr>
                      <a:r>
                        <a:rPr lang="ar-TN" sz="1800" b="1" dirty="0">
                          <a:solidFill>
                            <a:schemeClr val="bg1"/>
                          </a:solidFill>
                          <a:latin typeface="Arial" pitchFamily="34" charset="0"/>
                          <a:ea typeface="Times New Roman"/>
                          <a:cs typeface="Arial" pitchFamily="34" charset="0"/>
                        </a:rPr>
                        <a:t>المساحة المغطاة (</a:t>
                      </a:r>
                      <a:r>
                        <a:rPr lang="ar-TN" sz="1800" b="1" dirty="0" smtClean="0">
                          <a:solidFill>
                            <a:schemeClr val="bg1"/>
                          </a:solidFill>
                          <a:latin typeface="Arial" pitchFamily="34" charset="0"/>
                          <a:ea typeface="Times New Roman"/>
                          <a:cs typeface="Arial" pitchFamily="34" charset="0"/>
                        </a:rPr>
                        <a:t>م</a:t>
                      </a:r>
                      <a:r>
                        <a:rPr lang="fr-FR" sz="1800" dirty="0" smtClean="0">
                          <a:solidFill>
                            <a:schemeClr val="bg1"/>
                          </a:solidFill>
                          <a:latin typeface="Arial" pitchFamily="34" charset="0"/>
                          <a:ea typeface="Times New Roman"/>
                          <a:cs typeface="Arial" pitchFamily="34" charset="0"/>
                        </a:rPr>
                        <a:t>²</a:t>
                      </a:r>
                      <a:r>
                        <a:rPr lang="ar-TN" sz="1800" b="1" dirty="0" smtClean="0">
                          <a:solidFill>
                            <a:schemeClr val="bg1"/>
                          </a:solidFill>
                          <a:latin typeface="Arial" pitchFamily="34" charset="0"/>
                          <a:ea typeface="Times New Roman"/>
                          <a:cs typeface="Arial" pitchFamily="34" charset="0"/>
                        </a:rPr>
                        <a:t>)</a:t>
                      </a:r>
                      <a:endParaRPr lang="fr-FR" sz="1800" dirty="0">
                        <a:solidFill>
                          <a:schemeClr val="bg1"/>
                        </a:solidFill>
                        <a:latin typeface="Arial" pitchFamily="34" charset="0"/>
                        <a:ea typeface="Times New Roman"/>
                        <a:cs typeface="Arial" pitchFamily="34" charset="0"/>
                      </a:endParaRPr>
                    </a:p>
                  </a:txBody>
                  <a:tcPr marL="68580" marR="68580" marT="0" marB="0"/>
                </a:tc>
                <a:tc>
                  <a:txBody>
                    <a:bodyPr/>
                    <a:lstStyle/>
                    <a:p>
                      <a:pPr algn="ctr" rtl="1">
                        <a:spcAft>
                          <a:spcPts val="0"/>
                        </a:spcAft>
                      </a:pPr>
                      <a:r>
                        <a:rPr lang="ar-TN" sz="1800" b="1" dirty="0">
                          <a:solidFill>
                            <a:schemeClr val="bg1"/>
                          </a:solidFill>
                          <a:latin typeface="Arial" pitchFamily="34" charset="0"/>
                          <a:ea typeface="Times New Roman"/>
                          <a:cs typeface="Arial" pitchFamily="34" charset="0"/>
                        </a:rPr>
                        <a:t>مساحة الأرض </a:t>
                      </a:r>
                      <a:endParaRPr lang="fr-FR" sz="1800" dirty="0">
                        <a:solidFill>
                          <a:schemeClr val="bg1"/>
                        </a:solidFill>
                        <a:latin typeface="Arial" pitchFamily="34" charset="0"/>
                        <a:ea typeface="Times New Roman"/>
                        <a:cs typeface="Arial" pitchFamily="34" charset="0"/>
                      </a:endParaRPr>
                    </a:p>
                  </a:txBody>
                  <a:tcPr marL="68580" marR="68580" marT="0" marB="0"/>
                </a:tc>
                <a:tc>
                  <a:txBody>
                    <a:bodyPr/>
                    <a:lstStyle/>
                    <a:p>
                      <a:pPr algn="ctr" rtl="1">
                        <a:spcAft>
                          <a:spcPts val="0"/>
                        </a:spcAft>
                      </a:pPr>
                      <a:r>
                        <a:rPr lang="ar-SA" sz="1800" b="1" dirty="0">
                          <a:solidFill>
                            <a:schemeClr val="bg1"/>
                          </a:solidFill>
                          <a:latin typeface="Arial" pitchFamily="34" charset="0"/>
                          <a:ea typeface="Times New Roman"/>
                          <a:cs typeface="Arial" pitchFamily="34" charset="0"/>
                        </a:rPr>
                        <a:t>سنة الإنجاز</a:t>
                      </a:r>
                      <a:endParaRPr lang="fr-FR" sz="1800" dirty="0">
                        <a:solidFill>
                          <a:schemeClr val="bg1"/>
                        </a:solidFill>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SA" sz="1800" b="1" dirty="0">
                          <a:solidFill>
                            <a:schemeClr val="bg1"/>
                          </a:solidFill>
                          <a:latin typeface="Arial" pitchFamily="34" charset="0"/>
                          <a:ea typeface="Times New Roman"/>
                          <a:cs typeface="Arial" pitchFamily="34" charset="0"/>
                        </a:rPr>
                        <a:t>الموقع</a:t>
                      </a:r>
                      <a:endParaRPr lang="fr-FR" sz="1800" dirty="0">
                        <a:solidFill>
                          <a:schemeClr val="bg1"/>
                        </a:solidFill>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SA" sz="1800" b="1" dirty="0">
                          <a:solidFill>
                            <a:schemeClr val="bg1"/>
                          </a:solidFill>
                          <a:latin typeface="Arial" pitchFamily="34" charset="0"/>
                          <a:ea typeface="Times New Roman"/>
                          <a:cs typeface="Arial" pitchFamily="34" charset="0"/>
                        </a:rPr>
                        <a:t>المشروع</a:t>
                      </a:r>
                      <a:endParaRPr lang="fr-FR" sz="1800" dirty="0">
                        <a:solidFill>
                          <a:schemeClr val="bg1"/>
                        </a:solidFill>
                        <a:latin typeface="Arial" pitchFamily="34" charset="0"/>
                        <a:ea typeface="Times New Roman"/>
                        <a:cs typeface="Arial" pitchFamily="34" charset="0"/>
                      </a:endParaRPr>
                    </a:p>
                  </a:txBody>
                  <a:tcPr marL="68580" marR="68580" marT="0" marB="0" anchor="ctr"/>
                </a:tc>
              </a:tr>
              <a:tr h="1022173">
                <a:tc>
                  <a:txBody>
                    <a:bodyPr/>
                    <a:lstStyle/>
                    <a:p>
                      <a:pPr algn="ctr" rtl="1">
                        <a:spcAft>
                          <a:spcPts val="0"/>
                        </a:spcAft>
                      </a:pPr>
                      <a:r>
                        <a:rPr lang="ar-SA" sz="1800" b="1">
                          <a:latin typeface="Arial" pitchFamily="34" charset="0"/>
                          <a:ea typeface="Times New Roman"/>
                          <a:cs typeface="Arial" pitchFamily="34" charset="0"/>
                        </a:rPr>
                        <a:t>جيدة</a:t>
                      </a:r>
                      <a:endParaRPr lang="fr-FR" sz="180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SA" sz="1800" b="1">
                          <a:solidFill>
                            <a:srgbClr val="000000"/>
                          </a:solidFill>
                          <a:latin typeface="Arial" pitchFamily="34" charset="0"/>
                          <a:ea typeface="Times New Roman"/>
                          <a:cs typeface="Arial" pitchFamily="34" charset="0"/>
                        </a:rPr>
                        <a:t>مثال  تهيئة عمراني</a:t>
                      </a:r>
                      <a:endParaRPr lang="fr-FR" sz="180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fr-FR" sz="1800" b="1" dirty="0" smtClean="0">
                          <a:latin typeface="Arial" pitchFamily="34" charset="0"/>
                          <a:ea typeface="Times New Roman"/>
                          <a:cs typeface="Arial" pitchFamily="34" charset="0"/>
                        </a:rPr>
                        <a:t>%100</a:t>
                      </a:r>
                      <a:endParaRPr lang="fr-FR" sz="18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TN" sz="1800" b="1" dirty="0" smtClean="0">
                          <a:latin typeface="Arial" pitchFamily="34" charset="0"/>
                          <a:ea typeface="Times New Roman"/>
                          <a:cs typeface="Arial" pitchFamily="34" charset="0"/>
                        </a:rPr>
                        <a:t>1500</a:t>
                      </a:r>
                      <a:endParaRPr lang="fr-FR" sz="18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TN" sz="1800" b="1" dirty="0" smtClean="0">
                          <a:latin typeface="Arial" pitchFamily="34" charset="0"/>
                          <a:ea typeface="Times New Roman"/>
                          <a:cs typeface="Arial" pitchFamily="34" charset="0"/>
                        </a:rPr>
                        <a:t>600 </a:t>
                      </a:r>
                      <a:endParaRPr lang="fr-FR" sz="1800" b="1"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TN" sz="1800" b="1" dirty="0" smtClean="0">
                          <a:latin typeface="Arial" pitchFamily="34" charset="0"/>
                          <a:ea typeface="Times New Roman"/>
                          <a:cs typeface="Arial" pitchFamily="34" charset="0"/>
                        </a:rPr>
                        <a:t>10 هك</a:t>
                      </a:r>
                      <a:endParaRPr lang="fr-FR" sz="18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TN" sz="1600" b="1" baseline="0" dirty="0" smtClean="0">
                          <a:latin typeface="Arial" pitchFamily="34" charset="0"/>
                          <a:ea typeface="Times New Roman"/>
                          <a:cs typeface="Arial" pitchFamily="34" charset="0"/>
                        </a:rPr>
                        <a:t> </a:t>
                      </a:r>
                      <a:r>
                        <a:rPr lang="ar-TN" sz="1600" b="1" dirty="0" smtClean="0">
                          <a:latin typeface="Arial" pitchFamily="34" charset="0"/>
                          <a:ea typeface="Times New Roman"/>
                          <a:cs typeface="Arial" pitchFamily="34" charset="0"/>
                        </a:rPr>
                        <a:t>1973</a:t>
                      </a:r>
                    </a:p>
                    <a:p>
                      <a:pPr algn="ctr" rtl="1">
                        <a:spcAft>
                          <a:spcPts val="0"/>
                        </a:spcAft>
                      </a:pPr>
                      <a:r>
                        <a:rPr lang="ar-TN" sz="1600" b="1" dirty="0" smtClean="0">
                          <a:latin typeface="Arial" pitchFamily="34" charset="0"/>
                          <a:ea typeface="Times New Roman"/>
                          <a:cs typeface="Arial" pitchFamily="34" charset="0"/>
                        </a:rPr>
                        <a:t>(14-15-2016)</a:t>
                      </a:r>
                      <a:endParaRPr lang="fr-FR" sz="16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endParaRPr lang="fr-FR" sz="1600" dirty="0">
                        <a:latin typeface="Arial" pitchFamily="34" charset="0"/>
                        <a:ea typeface="Times New Roman"/>
                        <a:cs typeface="Arial" pitchFamily="34" charset="0"/>
                      </a:endParaRPr>
                    </a:p>
                    <a:p>
                      <a:pPr algn="ctr" rtl="1">
                        <a:spcAft>
                          <a:spcPts val="0"/>
                        </a:spcAft>
                      </a:pPr>
                      <a:r>
                        <a:rPr lang="ar-SA" sz="1600" b="1" dirty="0">
                          <a:solidFill>
                            <a:srgbClr val="000000"/>
                          </a:solidFill>
                          <a:latin typeface="Arial" pitchFamily="34" charset="0"/>
                          <a:ea typeface="Times New Roman"/>
                          <a:cs typeface="Arial" pitchFamily="34" charset="0"/>
                        </a:rPr>
                        <a:t>طريق</a:t>
                      </a:r>
                      <a:endParaRPr lang="fr-FR" sz="1600" dirty="0">
                        <a:latin typeface="Arial" pitchFamily="34" charset="0"/>
                        <a:ea typeface="Times New Roman"/>
                        <a:cs typeface="Arial" pitchFamily="34" charset="0"/>
                      </a:endParaRPr>
                    </a:p>
                    <a:p>
                      <a:pPr algn="ctr" rtl="1">
                        <a:spcAft>
                          <a:spcPts val="0"/>
                        </a:spcAft>
                      </a:pPr>
                      <a:r>
                        <a:rPr lang="fr-FR" sz="1600" b="1" dirty="0" smtClean="0">
                          <a:solidFill>
                            <a:srgbClr val="000000"/>
                          </a:solidFill>
                          <a:latin typeface="Arial" pitchFamily="34" charset="0"/>
                          <a:ea typeface="Times New Roman"/>
                          <a:cs typeface="Arial" pitchFamily="34" charset="0"/>
                        </a:rPr>
                        <a:t>GP1</a:t>
                      </a:r>
                      <a:endParaRPr lang="fr-FR" sz="1600" dirty="0">
                        <a:latin typeface="Arial" pitchFamily="34" charset="0"/>
                        <a:ea typeface="Times New Roman"/>
                        <a:cs typeface="Arial" pitchFamily="34" charset="0"/>
                      </a:endParaRPr>
                    </a:p>
                    <a:p>
                      <a:pPr algn="ctr" rtl="1">
                        <a:spcAft>
                          <a:spcPts val="0"/>
                        </a:spcAft>
                      </a:pPr>
                      <a:endParaRPr lang="fr-FR" sz="1600" dirty="0">
                        <a:latin typeface="Arial" pitchFamily="34" charset="0"/>
                        <a:ea typeface="Times New Roman"/>
                        <a:cs typeface="Arial" pitchFamily="34" charset="0"/>
                      </a:endParaRPr>
                    </a:p>
                  </a:txBody>
                  <a:tcPr marL="68580" marR="68580" marT="0" marB="0" anchor="ctr"/>
                </a:tc>
                <a:tc>
                  <a:txBody>
                    <a:bodyPr/>
                    <a:lstStyle/>
                    <a:p>
                      <a:pPr algn="r" rtl="1">
                        <a:spcAft>
                          <a:spcPts val="0"/>
                        </a:spcAft>
                      </a:pPr>
                      <a:r>
                        <a:rPr lang="ar-TN" sz="1800" b="1" dirty="0" smtClean="0">
                          <a:solidFill>
                            <a:srgbClr val="000000"/>
                          </a:solidFill>
                          <a:latin typeface="Arial" pitchFamily="34" charset="0"/>
                          <a:ea typeface="Times New Roman"/>
                          <a:cs typeface="Arial" pitchFamily="34" charset="0"/>
                        </a:rPr>
                        <a:t>ال</a:t>
                      </a:r>
                      <a:r>
                        <a:rPr lang="ar-SA" sz="1800" b="1" dirty="0" smtClean="0">
                          <a:solidFill>
                            <a:srgbClr val="000000"/>
                          </a:solidFill>
                          <a:latin typeface="Arial" pitchFamily="34" charset="0"/>
                          <a:ea typeface="Times New Roman"/>
                          <a:cs typeface="Arial" pitchFamily="34" charset="0"/>
                        </a:rPr>
                        <a:t>ملعب  </a:t>
                      </a:r>
                      <a:r>
                        <a:rPr lang="ar-TN" sz="1800" b="1" dirty="0" smtClean="0">
                          <a:solidFill>
                            <a:srgbClr val="000000"/>
                          </a:solidFill>
                          <a:latin typeface="Arial" pitchFamily="34" charset="0"/>
                          <a:ea typeface="Times New Roman"/>
                          <a:cs typeface="Arial" pitchFamily="34" charset="0"/>
                        </a:rPr>
                        <a:t>ال</a:t>
                      </a:r>
                      <a:r>
                        <a:rPr lang="ar-SA" sz="1800" b="1" dirty="0" smtClean="0">
                          <a:solidFill>
                            <a:srgbClr val="000000"/>
                          </a:solidFill>
                          <a:latin typeface="Arial" pitchFamily="34" charset="0"/>
                          <a:ea typeface="Times New Roman"/>
                          <a:cs typeface="Arial" pitchFamily="34" charset="0"/>
                        </a:rPr>
                        <a:t>بلدي</a:t>
                      </a:r>
                      <a:endParaRPr lang="fr-FR" sz="1800" dirty="0">
                        <a:latin typeface="Arial" pitchFamily="34" charset="0"/>
                        <a:ea typeface="Times New Roman"/>
                        <a:cs typeface="Arial" pitchFamily="34" charset="0"/>
                      </a:endParaRPr>
                    </a:p>
                  </a:txBody>
                  <a:tcPr marL="68580" marR="68580" marT="0" marB="0" anchor="ctr"/>
                </a:tc>
              </a:tr>
              <a:tr h="850034">
                <a:tc>
                  <a:txBody>
                    <a:bodyPr/>
                    <a:lstStyle/>
                    <a:p>
                      <a:pPr algn="ctr" rtl="1">
                        <a:spcAft>
                          <a:spcPts val="0"/>
                        </a:spcAft>
                      </a:pPr>
                      <a:r>
                        <a:rPr lang="ar-SA" sz="1800" b="1">
                          <a:latin typeface="Arial" pitchFamily="34" charset="0"/>
                          <a:ea typeface="Times New Roman"/>
                          <a:cs typeface="Arial" pitchFamily="34" charset="0"/>
                        </a:rPr>
                        <a:t>حسنة</a:t>
                      </a:r>
                      <a:endParaRPr lang="fr-FR" sz="180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SA" sz="1800" b="1">
                          <a:solidFill>
                            <a:srgbClr val="000000"/>
                          </a:solidFill>
                          <a:latin typeface="Arial" pitchFamily="34" charset="0"/>
                          <a:ea typeface="Times New Roman"/>
                          <a:cs typeface="Arial" pitchFamily="34" charset="0"/>
                        </a:rPr>
                        <a:t>مثال  تهيئة عمراني</a:t>
                      </a:r>
                      <a:endParaRPr lang="fr-FR" sz="180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fr-FR" sz="1800" b="1" dirty="0" smtClean="0">
                          <a:latin typeface="Arial" pitchFamily="34" charset="0"/>
                          <a:ea typeface="Times New Roman"/>
                          <a:cs typeface="Arial" pitchFamily="34" charset="0"/>
                        </a:rPr>
                        <a:t>%100</a:t>
                      </a:r>
                      <a:endParaRPr lang="fr-FR" sz="18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SA" sz="1800" b="1" dirty="0">
                          <a:latin typeface="Arial" pitchFamily="34" charset="0"/>
                          <a:ea typeface="Times New Roman"/>
                          <a:cs typeface="Arial" pitchFamily="34" charset="0"/>
                        </a:rPr>
                        <a:t>200</a:t>
                      </a:r>
                      <a:endParaRPr lang="fr-FR" sz="18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TN" sz="1800" dirty="0" smtClean="0">
                          <a:latin typeface="Arial" pitchFamily="34" charset="0"/>
                          <a:ea typeface="Times New Roman"/>
                          <a:cs typeface="Arial" pitchFamily="34" charset="0"/>
                        </a:rPr>
                        <a:t> 270 </a:t>
                      </a:r>
                      <a:endParaRPr lang="fr-FR" sz="1800" dirty="0">
                        <a:latin typeface="Arial" pitchFamily="34" charset="0"/>
                        <a:ea typeface="Times New Roman"/>
                        <a:cs typeface="Arial" pitchFamily="34" charset="0"/>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latin typeface="Arial" pitchFamily="34" charset="0"/>
                          <a:ea typeface="Times New Roman"/>
                          <a:cs typeface="Arial" pitchFamily="34" charset="0"/>
                        </a:rPr>
                        <a:t>2300 م</a:t>
                      </a:r>
                      <a:r>
                        <a:rPr lang="fr-FR" sz="1800" b="1" dirty="0" smtClean="0">
                          <a:latin typeface="Arial" pitchFamily="34" charset="0"/>
                          <a:ea typeface="Times New Roman"/>
                          <a:cs typeface="Arial" pitchFamily="34" charset="0"/>
                        </a:rPr>
                        <a:t>²</a:t>
                      </a:r>
                    </a:p>
                  </a:txBody>
                  <a:tcPr marL="68580" marR="68580" marT="0" marB="0" anchor="ctr"/>
                </a:tc>
                <a:tc>
                  <a:txBody>
                    <a:bodyPr/>
                    <a:lstStyle/>
                    <a:p>
                      <a:pPr algn="ctr" rtl="1">
                        <a:spcAft>
                          <a:spcPts val="0"/>
                        </a:spcAft>
                      </a:pPr>
                      <a:r>
                        <a:rPr lang="ar-TN" sz="1600" dirty="0" smtClean="0">
                          <a:latin typeface="Arial" pitchFamily="34" charset="0"/>
                          <a:ea typeface="Times New Roman"/>
                          <a:cs typeface="Arial" pitchFamily="34" charset="0"/>
                        </a:rPr>
                        <a:t>1984</a:t>
                      </a:r>
                    </a:p>
                    <a:p>
                      <a:pPr algn="ctr" rtl="1">
                        <a:spcAft>
                          <a:spcPts val="0"/>
                        </a:spcAft>
                      </a:pPr>
                      <a:r>
                        <a:rPr lang="ar-TN" sz="1600" dirty="0" smtClean="0">
                          <a:latin typeface="Arial" pitchFamily="34" charset="0"/>
                          <a:ea typeface="Times New Roman"/>
                          <a:cs typeface="Arial" pitchFamily="34" charset="0"/>
                        </a:rPr>
                        <a:t>(14-15-2016)</a:t>
                      </a:r>
                      <a:endParaRPr lang="fr-FR" sz="1600" dirty="0">
                        <a:latin typeface="Arial" pitchFamily="34" charset="0"/>
                        <a:ea typeface="Times New Roman"/>
                        <a:cs typeface="Arial" pitchFamily="34" charset="0"/>
                      </a:endParaRPr>
                    </a:p>
                  </a:txBody>
                  <a:tcPr marL="68580" marR="68580" marT="0" marB="0" anchor="ctr"/>
                </a:tc>
                <a:tc>
                  <a:txBody>
                    <a:bodyPr/>
                    <a:lstStyle/>
                    <a:p>
                      <a:pPr algn="ctr" rtl="1">
                        <a:spcAft>
                          <a:spcPts val="0"/>
                        </a:spcAft>
                      </a:pPr>
                      <a:r>
                        <a:rPr lang="ar-TN" sz="1800" b="1" dirty="0" smtClean="0">
                          <a:latin typeface="Arial" pitchFamily="34" charset="0"/>
                          <a:ea typeface="Times New Roman"/>
                          <a:cs typeface="Arial" pitchFamily="34" charset="0"/>
                        </a:rPr>
                        <a:t>حي الزهور و حي </a:t>
                      </a:r>
                      <a:r>
                        <a:rPr lang="ar-TN" sz="1800" b="1" dirty="0" err="1" smtClean="0">
                          <a:latin typeface="Arial" pitchFamily="34" charset="0"/>
                          <a:ea typeface="Times New Roman"/>
                          <a:cs typeface="Arial" pitchFamily="34" charset="0"/>
                        </a:rPr>
                        <a:t>العكاريت</a:t>
                      </a:r>
                      <a:endParaRPr lang="fr-FR" sz="1800" b="1" dirty="0">
                        <a:latin typeface="Arial" pitchFamily="34" charset="0"/>
                        <a:ea typeface="Times New Roman"/>
                        <a:cs typeface="Arial" pitchFamily="34" charset="0"/>
                      </a:endParaRPr>
                    </a:p>
                  </a:txBody>
                  <a:tcPr marL="68580" marR="68580" marT="0" marB="0" anchor="ctr"/>
                </a:tc>
                <a:tc>
                  <a:txBody>
                    <a:bodyPr/>
                    <a:lstStyle/>
                    <a:p>
                      <a:pPr algn="r" rtl="1">
                        <a:spcAft>
                          <a:spcPts val="0"/>
                        </a:spcAft>
                      </a:pPr>
                      <a:r>
                        <a:rPr lang="ar-TN" sz="1800" b="1" dirty="0" smtClean="0">
                          <a:solidFill>
                            <a:srgbClr val="000000"/>
                          </a:solidFill>
                          <a:latin typeface="Arial" pitchFamily="34" charset="0"/>
                          <a:ea typeface="Times New Roman"/>
                          <a:cs typeface="Arial" pitchFamily="34" charset="0"/>
                        </a:rPr>
                        <a:t>2 </a:t>
                      </a:r>
                      <a:r>
                        <a:rPr lang="ar-SA" sz="1800" b="1" dirty="0" smtClean="0">
                          <a:solidFill>
                            <a:srgbClr val="000000"/>
                          </a:solidFill>
                          <a:latin typeface="Arial" pitchFamily="34" charset="0"/>
                          <a:ea typeface="Times New Roman"/>
                          <a:cs typeface="Arial" pitchFamily="34" charset="0"/>
                        </a:rPr>
                        <a:t>دار </a:t>
                      </a:r>
                      <a:r>
                        <a:rPr lang="ar-TN" sz="1800" b="1" dirty="0" smtClean="0">
                          <a:solidFill>
                            <a:srgbClr val="000000"/>
                          </a:solidFill>
                          <a:latin typeface="Arial" pitchFamily="34" charset="0"/>
                          <a:ea typeface="Times New Roman"/>
                          <a:cs typeface="Arial" pitchFamily="34" charset="0"/>
                        </a:rPr>
                        <a:t>ال</a:t>
                      </a:r>
                      <a:r>
                        <a:rPr lang="ar-SA" sz="1800" b="1" dirty="0" smtClean="0">
                          <a:solidFill>
                            <a:srgbClr val="000000"/>
                          </a:solidFill>
                          <a:latin typeface="Arial" pitchFamily="34" charset="0"/>
                          <a:ea typeface="Times New Roman"/>
                          <a:cs typeface="Arial" pitchFamily="34" charset="0"/>
                        </a:rPr>
                        <a:t>شباب</a:t>
                      </a:r>
                      <a:endParaRPr lang="fr-FR" sz="1800" dirty="0">
                        <a:latin typeface="Arial" pitchFamily="34" charset="0"/>
                        <a:ea typeface="Times New Roman"/>
                        <a:cs typeface="Arial" pitchFamily="34" charset="0"/>
                      </a:endParaRPr>
                    </a:p>
                  </a:txBody>
                  <a:tcPr marL="68580" marR="68580" marT="0" marB="0" anchor="ctr"/>
                </a:tc>
              </a:tr>
            </a:tbl>
          </a:graphicData>
        </a:graphic>
      </p:graphicFrame>
      <p:sp>
        <p:nvSpPr>
          <p:cNvPr id="5" name="ZoneTexte 4"/>
          <p:cNvSpPr txBox="1"/>
          <p:nvPr/>
        </p:nvSpPr>
        <p:spPr>
          <a:xfrm>
            <a:off x="3428992" y="3786190"/>
            <a:ext cx="2214578" cy="800219"/>
          </a:xfrm>
          <a:prstGeom prst="rect">
            <a:avLst/>
          </a:prstGeom>
          <a:noFill/>
        </p:spPr>
        <p:txBody>
          <a:bodyPr wrap="square" rtlCol="0">
            <a:spAutoFit/>
          </a:bodyPr>
          <a:lstStyle/>
          <a:p>
            <a:r>
              <a:rPr lang="en-US" sz="2800" dirty="0"/>
              <a:t>*</a:t>
            </a:r>
            <a:r>
              <a:rPr lang="ar-TN" sz="2800" dirty="0"/>
              <a:t>تجهيزات ثقافية</a:t>
            </a:r>
            <a:endParaRPr lang="fr-FR" sz="2800" dirty="0"/>
          </a:p>
          <a:p>
            <a:endParaRPr lang="en-US" dirty="0"/>
          </a:p>
        </p:txBody>
      </p:sp>
      <p:graphicFrame>
        <p:nvGraphicFramePr>
          <p:cNvPr id="6" name="Tableau 5"/>
          <p:cNvGraphicFramePr>
            <a:graphicFrameLocks noGrp="1"/>
          </p:cNvGraphicFramePr>
          <p:nvPr/>
        </p:nvGraphicFramePr>
        <p:xfrm>
          <a:off x="8" y="4357694"/>
          <a:ext cx="9143991" cy="2286000"/>
        </p:xfrm>
        <a:graphic>
          <a:graphicData uri="http://schemas.openxmlformats.org/drawingml/2006/table">
            <a:tbl>
              <a:tblPr firstRow="1" bandRow="1">
                <a:tableStyleId>{5C22544A-7EE6-4342-B048-85BDC9FD1C3A}</a:tableStyleId>
              </a:tblPr>
              <a:tblGrid>
                <a:gridCol w="1015999"/>
                <a:gridCol w="1015999"/>
                <a:gridCol w="1015999"/>
                <a:gridCol w="1015999"/>
                <a:gridCol w="1015999"/>
                <a:gridCol w="1015999"/>
                <a:gridCol w="1015999"/>
                <a:gridCol w="1015999"/>
                <a:gridCol w="1015999"/>
              </a:tblGrid>
              <a:tr h="370840">
                <a:tc>
                  <a:txBody>
                    <a:bodyPr/>
                    <a:lstStyle/>
                    <a:p>
                      <a:pPr algn="ctr" rtl="1">
                        <a:spcAft>
                          <a:spcPts val="0"/>
                        </a:spcAft>
                      </a:pPr>
                      <a:r>
                        <a:rPr lang="ar-TN" sz="2000" b="1" dirty="0">
                          <a:solidFill>
                            <a:schemeClr val="bg1"/>
                          </a:solidFill>
                          <a:latin typeface="Times New Roman"/>
                          <a:ea typeface="Times New Roman"/>
                          <a:cs typeface="Simplified Arabic"/>
                        </a:rPr>
                        <a:t>الحالة</a:t>
                      </a:r>
                      <a:endParaRPr lang="fr-FR" sz="1800"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(2)</a:t>
                      </a:r>
                      <a:endParaRPr lang="fr-FR" sz="18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a:solidFill>
                            <a:schemeClr val="bg1"/>
                          </a:solidFill>
                          <a:latin typeface="Times New Roman"/>
                          <a:ea typeface="Times New Roman"/>
                          <a:cs typeface="Simplified Arabic"/>
                        </a:rPr>
                        <a:t>مطابقة البناية لمثال ت ع</a:t>
                      </a:r>
                      <a:endParaRPr lang="fr-FR" sz="180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a:solidFill>
                            <a:schemeClr val="bg1"/>
                          </a:solidFill>
                          <a:latin typeface="Times New Roman"/>
                          <a:ea typeface="Times New Roman"/>
                          <a:cs typeface="Simplified Arabic"/>
                        </a:rPr>
                        <a:t>نسبة الاستغلال (1)</a:t>
                      </a:r>
                      <a:endParaRPr lang="fr-FR" sz="180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طاقة </a:t>
                      </a:r>
                      <a:r>
                        <a:rPr lang="ar-TN" sz="2000" b="1" dirty="0" smtClean="0">
                          <a:solidFill>
                            <a:schemeClr val="bg1"/>
                          </a:solidFill>
                          <a:latin typeface="Times New Roman"/>
                          <a:ea typeface="Times New Roman"/>
                          <a:cs typeface="Simplified Arabic"/>
                        </a:rPr>
                        <a:t>الإستيعاب</a:t>
                      </a:r>
                      <a:endParaRPr lang="fr-FR" sz="18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المساحة المغطاة (م</a:t>
                      </a:r>
                      <a:r>
                        <a:rPr lang="fr-FR" sz="2000" dirty="0">
                          <a:solidFill>
                            <a:schemeClr val="bg1"/>
                          </a:solidFill>
                          <a:latin typeface="Simplified Arabic"/>
                          <a:ea typeface="Times New Roman"/>
                          <a:cs typeface="Simplified Arabic"/>
                        </a:rPr>
                        <a:t>²</a:t>
                      </a:r>
                      <a:r>
                        <a:rPr lang="ar-TN" sz="2000" b="1" dirty="0">
                          <a:solidFill>
                            <a:schemeClr val="bg1"/>
                          </a:solidFill>
                          <a:latin typeface="Times New Roman"/>
                          <a:ea typeface="Times New Roman"/>
                          <a:cs typeface="Simplified Arabic"/>
                        </a:rPr>
                        <a:t>)</a:t>
                      </a:r>
                      <a:endParaRPr lang="fr-FR" sz="18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a:solidFill>
                            <a:schemeClr val="bg1"/>
                          </a:solidFill>
                          <a:latin typeface="Times New Roman"/>
                          <a:ea typeface="Times New Roman"/>
                          <a:cs typeface="Simplified Arabic"/>
                        </a:rPr>
                        <a:t>مساحة الأرض (م</a:t>
                      </a:r>
                      <a:r>
                        <a:rPr lang="fr-FR" sz="2000">
                          <a:solidFill>
                            <a:schemeClr val="bg1"/>
                          </a:solidFill>
                          <a:latin typeface="Simplified Arabic"/>
                          <a:ea typeface="Times New Roman"/>
                          <a:cs typeface="Simplified Arabic"/>
                        </a:rPr>
                        <a:t>²</a:t>
                      </a:r>
                      <a:r>
                        <a:rPr lang="ar-TN" sz="2000" b="1">
                          <a:solidFill>
                            <a:schemeClr val="bg1"/>
                          </a:solidFill>
                          <a:latin typeface="Times New Roman"/>
                          <a:ea typeface="Times New Roman"/>
                          <a:cs typeface="Simplified Arabic"/>
                        </a:rPr>
                        <a:t>)</a:t>
                      </a:r>
                      <a:endParaRPr lang="fr-FR" sz="180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SA" sz="2000" b="1" dirty="0">
                          <a:solidFill>
                            <a:schemeClr val="bg1"/>
                          </a:solidFill>
                          <a:latin typeface="Times New Roman"/>
                          <a:ea typeface="Times New Roman"/>
                          <a:cs typeface="Simplified Arabic"/>
                        </a:rPr>
                        <a:t>سنة الإنجاز</a:t>
                      </a:r>
                      <a:endParaRPr lang="fr-FR" sz="1800"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000" b="1">
                          <a:solidFill>
                            <a:schemeClr val="bg1"/>
                          </a:solidFill>
                          <a:latin typeface="Times New Roman"/>
                          <a:ea typeface="Times New Roman"/>
                          <a:cs typeface="Simplified Arabic"/>
                        </a:rPr>
                        <a:t>الموقع</a:t>
                      </a:r>
                      <a:endParaRPr lang="fr-FR" sz="180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chemeClr val="bg1"/>
                          </a:solidFill>
                          <a:latin typeface="Times New Roman"/>
                          <a:ea typeface="Times New Roman"/>
                          <a:cs typeface="Simplified Arabic"/>
                        </a:rPr>
                        <a:t>المشروع</a:t>
                      </a:r>
                      <a:endParaRPr lang="fr-FR" sz="1800" dirty="0">
                        <a:solidFill>
                          <a:schemeClr val="bg1"/>
                        </a:solidFill>
                        <a:latin typeface="Times New Roman"/>
                        <a:ea typeface="Times New Roman"/>
                        <a:cs typeface="Simplified Arabic"/>
                      </a:endParaRPr>
                    </a:p>
                  </a:txBody>
                  <a:tcPr marL="68580" marR="68580" marT="0" marB="0" anchor="ctr"/>
                </a:tc>
              </a:tr>
              <a:tr h="370840">
                <a:tc>
                  <a:txBody>
                    <a:bodyPr/>
                    <a:lstStyle/>
                    <a:p>
                      <a:pPr algn="ctr" rtl="1">
                        <a:spcAft>
                          <a:spcPts val="0"/>
                        </a:spcAft>
                      </a:pPr>
                      <a:r>
                        <a:rPr lang="ar-TN" sz="1800" b="1" dirty="0" smtClean="0">
                          <a:latin typeface="Times New Roman"/>
                          <a:ea typeface="Times New Roman"/>
                          <a:cs typeface="Simplified Arabic"/>
                        </a:rPr>
                        <a:t>جيدة</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Simplified Arabic"/>
                        </a:rPr>
                        <a:t>مثال  تهيئة عمراني</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SA" sz="1800" b="1" dirty="0" smtClean="0">
                          <a:latin typeface="Times New Roman"/>
                          <a:ea typeface="Times New Roman"/>
                          <a:cs typeface="Simplified Arabic"/>
                        </a:rPr>
                        <a:t>متوسط</a:t>
                      </a:r>
                      <a:r>
                        <a:rPr lang="ar-TN" sz="1800" b="1" dirty="0" smtClean="0">
                          <a:latin typeface="Times New Roman"/>
                          <a:ea typeface="Times New Roman"/>
                          <a:cs typeface="Simplified Arabic"/>
                        </a:rPr>
                        <a:t>ة</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300</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Simplified Arabic"/>
                        </a:rPr>
                        <a:t>850</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3000</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1999</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solidFill>
                            <a:srgbClr val="000000"/>
                          </a:solidFill>
                          <a:latin typeface="Times New Roman"/>
                          <a:ea typeface="Times New Roman"/>
                          <a:cs typeface="Simplified Arabic"/>
                        </a:rPr>
                        <a:t>شارع بورقيبة</a:t>
                      </a:r>
                      <a:endParaRPr lang="fr-FR" sz="1800" dirty="0">
                        <a:latin typeface="Times New Roman"/>
                        <a:ea typeface="Times New Roman"/>
                        <a:cs typeface="Simplified Arabic"/>
                      </a:endParaRPr>
                    </a:p>
                  </a:txBody>
                  <a:tcPr marL="68580" marR="68580" marT="0" marB="0" anchor="ctr"/>
                </a:tc>
                <a:tc>
                  <a:txBody>
                    <a:bodyPr/>
                    <a:lstStyle/>
                    <a:p>
                      <a:pPr algn="r" rtl="1">
                        <a:spcAft>
                          <a:spcPts val="0"/>
                        </a:spcAft>
                      </a:pPr>
                      <a:r>
                        <a:rPr lang="ar-SA" sz="1800" b="1" dirty="0">
                          <a:solidFill>
                            <a:srgbClr val="000000"/>
                          </a:solidFill>
                          <a:latin typeface="Times New Roman"/>
                          <a:ea typeface="Times New Roman"/>
                          <a:cs typeface="Simplified Arabic"/>
                        </a:rPr>
                        <a:t>دار </a:t>
                      </a:r>
                      <a:r>
                        <a:rPr lang="ar-TN" sz="1800" b="1" dirty="0" smtClean="0">
                          <a:solidFill>
                            <a:srgbClr val="000000"/>
                          </a:solidFill>
                          <a:latin typeface="Times New Roman"/>
                          <a:ea typeface="Times New Roman"/>
                          <a:cs typeface="Simplified Arabic"/>
                        </a:rPr>
                        <a:t>ال</a:t>
                      </a:r>
                      <a:r>
                        <a:rPr lang="ar-SA" sz="1800" b="1" dirty="0" smtClean="0">
                          <a:solidFill>
                            <a:srgbClr val="000000"/>
                          </a:solidFill>
                          <a:latin typeface="Times New Roman"/>
                          <a:ea typeface="Times New Roman"/>
                          <a:cs typeface="Simplified Arabic"/>
                        </a:rPr>
                        <a:t>ثقافة</a:t>
                      </a:r>
                      <a:endParaRPr lang="fr-FR" sz="1800" dirty="0">
                        <a:latin typeface="Times New Roman"/>
                        <a:ea typeface="Times New Roman"/>
                        <a:cs typeface="Simplified Arabic"/>
                      </a:endParaRPr>
                    </a:p>
                  </a:txBody>
                  <a:tcPr marL="68580" marR="68580" marT="0" marB="0" anchor="ctr"/>
                </a:tc>
              </a:tr>
              <a:tr h="370840">
                <a:tc>
                  <a:txBody>
                    <a:bodyPr/>
                    <a:lstStyle/>
                    <a:p>
                      <a:pPr algn="ctr" rtl="1">
                        <a:spcAft>
                          <a:spcPts val="0"/>
                        </a:spcAft>
                      </a:pPr>
                      <a:r>
                        <a:rPr lang="ar-TN" sz="1800" b="1" dirty="0" smtClean="0">
                          <a:latin typeface="Times New Roman"/>
                          <a:ea typeface="Times New Roman"/>
                          <a:cs typeface="Simplified Arabic"/>
                        </a:rPr>
                        <a:t>جيدة</a:t>
                      </a:r>
                      <a:endParaRPr lang="fr-FR" sz="1800" b="1"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rgbClr val="000000"/>
                          </a:solidFill>
                          <a:latin typeface="Times New Roman"/>
                          <a:ea typeface="Times New Roman"/>
                          <a:cs typeface="Simplified Arabic"/>
                        </a:rPr>
                        <a:t>مثال  تهيئة عمراني</a:t>
                      </a:r>
                      <a:endParaRPr lang="fr-FR" sz="1800" b="1" dirty="0" smtClean="0">
                        <a:latin typeface="Times New Roman"/>
                        <a:ea typeface="Times New Roman"/>
                        <a:cs typeface="Simplified Arabic"/>
                      </a:endParaRPr>
                    </a:p>
                    <a:p>
                      <a:pPr algn="ctr" rtl="1">
                        <a:spcAft>
                          <a:spcPts val="0"/>
                        </a:spcAft>
                      </a:pPr>
                      <a:endParaRPr lang="fr-FR" sz="1800" b="1" dirty="0">
                        <a:latin typeface="Times New Roman"/>
                        <a:ea typeface="Times New Roman"/>
                        <a:cs typeface="Simplified Arabic"/>
                      </a:endParaRPr>
                    </a:p>
                  </a:txBody>
                  <a:tcPr marL="68580" marR="68580" marT="0" marB="0" anchor="ctr"/>
                </a:tc>
                <a:tc>
                  <a:txBody>
                    <a:bodyPr/>
                    <a:lstStyle/>
                    <a:p>
                      <a:pPr algn="ctr" rtl="1">
                        <a:spcAft>
                          <a:spcPts val="0"/>
                        </a:spcAft>
                      </a:pPr>
                      <a:r>
                        <a:rPr lang="ar-SA" sz="1800" b="1" dirty="0" smtClean="0">
                          <a:latin typeface="Times New Roman"/>
                          <a:ea typeface="Times New Roman"/>
                          <a:cs typeface="Simplified Arabic"/>
                        </a:rPr>
                        <a:t>متوسط</a:t>
                      </a:r>
                      <a:r>
                        <a:rPr lang="ar-TN" sz="1800" b="1" dirty="0" smtClean="0">
                          <a:latin typeface="Times New Roman"/>
                          <a:ea typeface="Times New Roman"/>
                          <a:cs typeface="Simplified Arabic"/>
                        </a:rPr>
                        <a:t>ة</a:t>
                      </a:r>
                      <a:endParaRPr lang="fr-FR" sz="18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300</a:t>
                      </a:r>
                      <a:endParaRPr lang="fr-FR" sz="18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450</a:t>
                      </a:r>
                      <a:endParaRPr lang="fr-FR" sz="18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1200</a:t>
                      </a:r>
                      <a:endParaRPr lang="fr-FR" sz="18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1800" b="1" dirty="0" smtClean="0">
                          <a:latin typeface="Times New Roman"/>
                          <a:ea typeface="Times New Roman"/>
                          <a:cs typeface="Simplified Arabic"/>
                        </a:rPr>
                        <a:t>2001</a:t>
                      </a:r>
                      <a:endParaRPr lang="fr-FR" sz="1800" b="1"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solidFill>
                            <a:srgbClr val="000000"/>
                          </a:solidFill>
                          <a:latin typeface="Times New Roman"/>
                          <a:ea typeface="Times New Roman"/>
                          <a:cs typeface="Simplified Arabic"/>
                        </a:rPr>
                        <a:t>شارع بورقيبة</a:t>
                      </a:r>
                      <a:endParaRPr lang="fr-FR" sz="1800" b="1" dirty="0" smtClean="0">
                        <a:latin typeface="Times New Roman"/>
                        <a:ea typeface="Times New Roman"/>
                        <a:cs typeface="Simplified Arabic"/>
                      </a:endParaRPr>
                    </a:p>
                  </a:txBody>
                  <a:tcPr marL="68580" marR="68580" marT="0" marB="0" anchor="ctr"/>
                </a:tc>
                <a:tc>
                  <a:txBody>
                    <a:bodyPr/>
                    <a:lstStyle/>
                    <a:p>
                      <a:pPr algn="r" rtl="1">
                        <a:spcAft>
                          <a:spcPts val="0"/>
                        </a:spcAft>
                      </a:pPr>
                      <a:r>
                        <a:rPr lang="ar-TN" sz="1800" b="1" dirty="0" smtClean="0">
                          <a:latin typeface="Times New Roman"/>
                          <a:ea typeface="Times New Roman"/>
                          <a:cs typeface="Simplified Arabic"/>
                        </a:rPr>
                        <a:t>المكتبة العمومية</a:t>
                      </a:r>
                      <a:endParaRPr lang="fr-FR" sz="1800" b="1"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rmAutofit/>
          </a:bodyPr>
          <a:lstStyle/>
          <a:p>
            <a:pPr rtl="1"/>
            <a:r>
              <a:rPr lang="ar-TN" dirty="0"/>
              <a:t>*تجهيزات </a:t>
            </a:r>
            <a:r>
              <a:rPr lang="ar-TN" dirty="0" smtClean="0"/>
              <a:t>الطفولة</a:t>
            </a:r>
            <a:endParaRPr lang="en-US" dirty="0"/>
          </a:p>
        </p:txBody>
      </p:sp>
      <p:graphicFrame>
        <p:nvGraphicFramePr>
          <p:cNvPr id="4" name="Espace réservé du contenu 3"/>
          <p:cNvGraphicFramePr>
            <a:graphicFrameLocks noGrp="1"/>
          </p:cNvGraphicFramePr>
          <p:nvPr>
            <p:ph idx="1"/>
          </p:nvPr>
        </p:nvGraphicFramePr>
        <p:xfrm>
          <a:off x="0" y="1600200"/>
          <a:ext cx="9144000" cy="2377440"/>
        </p:xfrm>
        <a:graphic>
          <a:graphicData uri="http://schemas.openxmlformats.org/drawingml/2006/table">
            <a:tbl>
              <a:tblPr firstRow="1" bandRow="1">
                <a:tableStyleId>{5C22544A-7EE6-4342-B048-85BDC9FD1C3A}</a:tableStyleId>
              </a:tblPr>
              <a:tblGrid>
                <a:gridCol w="1016000"/>
                <a:gridCol w="912794"/>
                <a:gridCol w="1119206"/>
                <a:gridCol w="1095372"/>
                <a:gridCol w="1000132"/>
                <a:gridCol w="952496"/>
                <a:gridCol w="1016000"/>
                <a:gridCol w="1016000"/>
                <a:gridCol w="1016000"/>
              </a:tblGrid>
              <a:tr h="370840">
                <a:tc>
                  <a:txBody>
                    <a:bodyPr/>
                    <a:lstStyle/>
                    <a:p>
                      <a:pPr algn="ctr" rtl="1">
                        <a:spcAft>
                          <a:spcPts val="0"/>
                        </a:spcAft>
                      </a:pPr>
                      <a:r>
                        <a:rPr lang="ar-TN" sz="2400" b="1" dirty="0">
                          <a:solidFill>
                            <a:schemeClr val="bg1"/>
                          </a:solidFill>
                          <a:latin typeface="Times New Roman"/>
                          <a:ea typeface="Times New Roman"/>
                          <a:cs typeface="Simplified Arabic"/>
                        </a:rPr>
                        <a:t>الحالة</a:t>
                      </a:r>
                      <a:endParaRPr lang="fr-FR" sz="2000" dirty="0">
                        <a:solidFill>
                          <a:schemeClr val="bg1"/>
                        </a:solidFill>
                        <a:latin typeface="Times New Roman"/>
                        <a:ea typeface="Times New Roman"/>
                        <a:cs typeface="Simplified Arabic"/>
                      </a:endParaRPr>
                    </a:p>
                    <a:p>
                      <a:pPr algn="ctr" rtl="1">
                        <a:spcAft>
                          <a:spcPts val="0"/>
                        </a:spcAft>
                      </a:pPr>
                      <a:r>
                        <a:rPr lang="ar-TN" sz="2400" b="1" dirty="0">
                          <a:solidFill>
                            <a:schemeClr val="bg1"/>
                          </a:solidFill>
                          <a:latin typeface="Times New Roman"/>
                          <a:ea typeface="Times New Roman"/>
                          <a:cs typeface="Simplified Arabic"/>
                        </a:rPr>
                        <a:t>(2)</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400" b="1">
                          <a:solidFill>
                            <a:schemeClr val="bg1"/>
                          </a:solidFill>
                          <a:latin typeface="Times New Roman"/>
                          <a:ea typeface="Times New Roman"/>
                          <a:cs typeface="Simplified Arabic"/>
                        </a:rPr>
                        <a:t>مطابقة البناية لمثال ت ع</a:t>
                      </a:r>
                      <a:endParaRPr lang="fr-FR" sz="200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400" b="1">
                          <a:solidFill>
                            <a:schemeClr val="bg1"/>
                          </a:solidFill>
                          <a:latin typeface="Times New Roman"/>
                          <a:ea typeface="Times New Roman"/>
                          <a:cs typeface="Simplified Arabic"/>
                        </a:rPr>
                        <a:t>نسبة الاستغلال (1)</a:t>
                      </a:r>
                      <a:endParaRPr lang="fr-FR" sz="200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400" b="1" dirty="0">
                          <a:solidFill>
                            <a:schemeClr val="bg1"/>
                          </a:solidFill>
                          <a:latin typeface="Times New Roman"/>
                          <a:ea typeface="Times New Roman"/>
                          <a:cs typeface="Simplified Arabic"/>
                        </a:rPr>
                        <a:t>طاقة </a:t>
                      </a:r>
                      <a:r>
                        <a:rPr lang="ar-TN" sz="2400" b="1" dirty="0" smtClean="0">
                          <a:solidFill>
                            <a:schemeClr val="bg1"/>
                          </a:solidFill>
                          <a:latin typeface="Times New Roman"/>
                          <a:ea typeface="Times New Roman"/>
                          <a:cs typeface="Simplified Arabic"/>
                        </a:rPr>
                        <a:t>الإستيعاب</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400" b="1" dirty="0">
                          <a:solidFill>
                            <a:schemeClr val="bg1"/>
                          </a:solidFill>
                          <a:latin typeface="Times New Roman"/>
                          <a:ea typeface="Times New Roman"/>
                          <a:cs typeface="Simplified Arabic"/>
                        </a:rPr>
                        <a:t>المساحة المغطاة (م</a:t>
                      </a:r>
                      <a:r>
                        <a:rPr lang="fr-FR" sz="2400" dirty="0">
                          <a:solidFill>
                            <a:schemeClr val="bg1"/>
                          </a:solidFill>
                          <a:latin typeface="Simplified Arabic"/>
                          <a:ea typeface="Times New Roman"/>
                          <a:cs typeface="Simplified Arabic"/>
                        </a:rPr>
                        <a:t>²</a:t>
                      </a:r>
                      <a:r>
                        <a:rPr lang="ar-TN" sz="2400" b="1" dirty="0">
                          <a:solidFill>
                            <a:schemeClr val="bg1"/>
                          </a:solidFill>
                          <a:latin typeface="Times New Roman"/>
                          <a:ea typeface="Times New Roman"/>
                          <a:cs typeface="Simplified Arabic"/>
                        </a:rPr>
                        <a:t>)</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400" b="1" dirty="0">
                          <a:solidFill>
                            <a:schemeClr val="bg1"/>
                          </a:solidFill>
                          <a:latin typeface="Times New Roman"/>
                          <a:ea typeface="Times New Roman"/>
                          <a:cs typeface="Simplified Arabic"/>
                        </a:rPr>
                        <a:t>مساحة الأرض (م</a:t>
                      </a:r>
                      <a:r>
                        <a:rPr lang="fr-FR" sz="2400" dirty="0">
                          <a:solidFill>
                            <a:schemeClr val="bg1"/>
                          </a:solidFill>
                          <a:latin typeface="Simplified Arabic"/>
                          <a:ea typeface="Times New Roman"/>
                          <a:cs typeface="Simplified Arabic"/>
                        </a:rPr>
                        <a:t>²</a:t>
                      </a:r>
                      <a:r>
                        <a:rPr lang="ar-TN" sz="2400" b="1" dirty="0">
                          <a:solidFill>
                            <a:schemeClr val="bg1"/>
                          </a:solidFill>
                          <a:latin typeface="Times New Roman"/>
                          <a:ea typeface="Times New Roman"/>
                          <a:cs typeface="Simplified Arabic"/>
                        </a:rPr>
                        <a:t>)</a:t>
                      </a:r>
                      <a:endParaRPr lang="fr-FR" sz="2000"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SA" sz="2400" b="1">
                          <a:solidFill>
                            <a:schemeClr val="bg1"/>
                          </a:solidFill>
                          <a:latin typeface="Times New Roman"/>
                          <a:ea typeface="Times New Roman"/>
                          <a:cs typeface="Simplified Arabic"/>
                        </a:rPr>
                        <a:t>سنة الإنجاز</a:t>
                      </a:r>
                      <a:endParaRPr lang="fr-FR" sz="200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400" b="1">
                          <a:solidFill>
                            <a:schemeClr val="bg1"/>
                          </a:solidFill>
                          <a:latin typeface="Times New Roman"/>
                          <a:ea typeface="Times New Roman"/>
                          <a:cs typeface="Simplified Arabic"/>
                        </a:rPr>
                        <a:t>الموقع</a:t>
                      </a:r>
                      <a:endParaRPr lang="fr-FR" sz="200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400" b="1" dirty="0">
                          <a:solidFill>
                            <a:schemeClr val="bg1"/>
                          </a:solidFill>
                          <a:latin typeface="Times New Roman"/>
                          <a:ea typeface="Times New Roman"/>
                          <a:cs typeface="Simplified Arabic"/>
                        </a:rPr>
                        <a:t>المشروع</a:t>
                      </a:r>
                      <a:endParaRPr lang="fr-FR" sz="2000" dirty="0">
                        <a:solidFill>
                          <a:schemeClr val="bg1"/>
                        </a:solidFill>
                        <a:latin typeface="Times New Roman"/>
                        <a:ea typeface="Times New Roman"/>
                        <a:cs typeface="Simplified Arabic"/>
                      </a:endParaRPr>
                    </a:p>
                  </a:txBody>
                  <a:tcPr marL="68580" marR="68580" marT="0" marB="0" anchor="ctr"/>
                </a:tc>
              </a:tr>
              <a:tr h="370840">
                <a:tc>
                  <a:txBody>
                    <a:bodyPr/>
                    <a:lstStyle/>
                    <a:p>
                      <a:pPr algn="ctr" rtl="1">
                        <a:spcAft>
                          <a:spcPts val="0"/>
                        </a:spcAft>
                      </a:pPr>
                      <a:r>
                        <a:rPr lang="ar-TN" sz="2000" b="1" dirty="0" smtClean="0">
                          <a:latin typeface="Times New Roman"/>
                          <a:ea typeface="Times New Roman"/>
                          <a:cs typeface="Simplified Arabic"/>
                        </a:rPr>
                        <a:t>جيدة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a:solidFill>
                            <a:srgbClr val="000000"/>
                          </a:solidFill>
                          <a:latin typeface="Times New Roman"/>
                          <a:ea typeface="Times New Roman"/>
                          <a:cs typeface="Simplified Arabic"/>
                        </a:rPr>
                        <a:t>مثال  تهيئة عمراني</a:t>
                      </a:r>
                      <a:endParaRPr lang="fr-FR" sz="200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latin typeface="Times New Roman"/>
                          <a:ea typeface="Times New Roman"/>
                          <a:cs typeface="Simplified Arabic"/>
                        </a:rPr>
                        <a:t>%100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100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180</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chemeClr val="tx1"/>
                          </a:solidFill>
                          <a:latin typeface="Times New Roman"/>
                          <a:ea typeface="Times New Roman"/>
                          <a:cs typeface="Simplified Arabic"/>
                        </a:rPr>
                        <a:t>1300</a:t>
                      </a:r>
                      <a:endParaRPr lang="fr-FR" sz="2000" dirty="0">
                        <a:solidFill>
                          <a:schemeClr val="tx1"/>
                        </a:solidFill>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2006</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نهج أريحا</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SA" sz="2000" b="1" dirty="0">
                          <a:solidFill>
                            <a:srgbClr val="000000"/>
                          </a:solidFill>
                          <a:latin typeface="Times New Roman"/>
                          <a:ea typeface="Times New Roman"/>
                          <a:cs typeface="Simplified Arabic"/>
                        </a:rPr>
                        <a:t>نادي  </a:t>
                      </a:r>
                      <a:r>
                        <a:rPr lang="ar-TN" sz="2000" b="1" dirty="0" smtClean="0">
                          <a:solidFill>
                            <a:srgbClr val="000000"/>
                          </a:solidFill>
                          <a:latin typeface="Times New Roman"/>
                          <a:ea typeface="Times New Roman"/>
                          <a:cs typeface="Simplified Arabic"/>
                        </a:rPr>
                        <a:t>ال</a:t>
                      </a:r>
                      <a:r>
                        <a:rPr lang="ar-SA" sz="2000" b="1" dirty="0" smtClean="0">
                          <a:solidFill>
                            <a:srgbClr val="000000"/>
                          </a:solidFill>
                          <a:latin typeface="Times New Roman"/>
                          <a:ea typeface="Times New Roman"/>
                          <a:cs typeface="Simplified Arabic"/>
                        </a:rPr>
                        <a:t>أطفال</a:t>
                      </a:r>
                      <a:endParaRPr lang="fr-FR" sz="2000"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38"/>
            <a:ext cx="8229600" cy="1143000"/>
          </a:xfrm>
        </p:spPr>
        <p:txBody>
          <a:bodyPr>
            <a:normAutofit/>
          </a:bodyPr>
          <a:lstStyle/>
          <a:p>
            <a:pPr lvl="0" rtl="1"/>
            <a:r>
              <a:rPr lang="ar-TN" b="1" u="sng" dirty="0"/>
              <a:t>جرد معدات النظافة </a:t>
            </a:r>
            <a:r>
              <a:rPr lang="ar-TN" b="1" u="sng" dirty="0" smtClean="0"/>
              <a:t>والطرقات</a:t>
            </a:r>
            <a:endParaRPr lang="en-US" dirty="0"/>
          </a:p>
        </p:txBody>
      </p:sp>
      <p:graphicFrame>
        <p:nvGraphicFramePr>
          <p:cNvPr id="4" name="Espace réservé du contenu 3"/>
          <p:cNvGraphicFramePr>
            <a:graphicFrameLocks noGrp="1"/>
          </p:cNvGraphicFramePr>
          <p:nvPr>
            <p:ph idx="1"/>
          </p:nvPr>
        </p:nvGraphicFramePr>
        <p:xfrm>
          <a:off x="-1" y="785794"/>
          <a:ext cx="9144001" cy="5915533"/>
        </p:xfrm>
        <a:graphic>
          <a:graphicData uri="http://schemas.openxmlformats.org/drawingml/2006/table">
            <a:tbl>
              <a:tblPr firstRow="1" bandRow="1">
                <a:tableStyleId>{5C22544A-7EE6-4342-B048-85BDC9FD1C3A}</a:tableStyleId>
              </a:tblPr>
              <a:tblGrid>
                <a:gridCol w="1500167"/>
                <a:gridCol w="1135923"/>
                <a:gridCol w="1977100"/>
                <a:gridCol w="2059459"/>
                <a:gridCol w="2471352"/>
              </a:tblGrid>
              <a:tr h="667213">
                <a:tc>
                  <a:txBody>
                    <a:bodyPr/>
                    <a:lstStyle/>
                    <a:p>
                      <a:pPr algn="ctr" rtl="1">
                        <a:spcAft>
                          <a:spcPts val="0"/>
                        </a:spcAft>
                      </a:pPr>
                      <a:endParaRPr lang="fr-FR" sz="2000"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ملاحظات</a:t>
                      </a:r>
                      <a:endParaRPr lang="fr-FR" sz="2000"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chemeClr val="bg1"/>
                          </a:solidFill>
                          <a:latin typeface="Times New Roman"/>
                          <a:ea typeface="Times New Roman"/>
                          <a:cs typeface="Simplified Arabic"/>
                        </a:rPr>
                        <a:t>التخصيص</a:t>
                      </a:r>
                      <a:endParaRPr lang="fr-FR" sz="2000"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chemeClr val="bg1"/>
                          </a:solidFill>
                          <a:latin typeface="Times New Roman"/>
                          <a:ea typeface="Times New Roman"/>
                          <a:cs typeface="Simplified Arabic"/>
                        </a:rPr>
                        <a:t>الحالة</a:t>
                      </a:r>
                      <a:r>
                        <a:rPr lang="fr-FR" sz="2000" b="1" dirty="0" smtClean="0">
                          <a:solidFill>
                            <a:schemeClr val="bg1"/>
                          </a:solidFill>
                          <a:latin typeface="Times New Roman"/>
                          <a:ea typeface="Times New Roman"/>
                          <a:cs typeface="Simplified Arabic"/>
                        </a:rPr>
                        <a:t> </a:t>
                      </a:r>
                      <a:r>
                        <a:rPr lang="ar-TN" sz="2000" b="1" dirty="0" smtClean="0">
                          <a:solidFill>
                            <a:schemeClr val="bg1"/>
                          </a:solidFill>
                          <a:latin typeface="Times New Roman"/>
                          <a:ea typeface="Times New Roman"/>
                          <a:cs typeface="Simplified Arabic"/>
                        </a:rPr>
                        <a:t> </a:t>
                      </a:r>
                      <a:r>
                        <a:rPr lang="ar-TN" sz="2000" b="1" dirty="0">
                          <a:solidFill>
                            <a:schemeClr val="bg1"/>
                          </a:solidFill>
                          <a:latin typeface="Times New Roman"/>
                          <a:ea typeface="Times New Roman"/>
                          <a:cs typeface="Simplified Arabic"/>
                        </a:rPr>
                        <a:t>(1)</a:t>
                      </a:r>
                      <a:endParaRPr lang="fr-FR" sz="2000"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chemeClr val="bg1"/>
                          </a:solidFill>
                          <a:latin typeface="Times New Roman"/>
                          <a:ea typeface="Times New Roman"/>
                          <a:cs typeface="Simplified Arabic"/>
                        </a:rPr>
                        <a:t>تاريخ الإذن</a:t>
                      </a:r>
                      <a:r>
                        <a:rPr lang="ar-TN" sz="2000" b="1" baseline="0" dirty="0" smtClean="0">
                          <a:solidFill>
                            <a:schemeClr val="bg1"/>
                          </a:solidFill>
                          <a:latin typeface="Times New Roman"/>
                          <a:ea typeface="Times New Roman"/>
                          <a:cs typeface="Simplified Arabic"/>
                        </a:rPr>
                        <a:t> بالجولان</a:t>
                      </a:r>
                      <a:endParaRPr lang="fr-FR" sz="2000"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chemeClr val="bg1"/>
                          </a:solidFill>
                          <a:latin typeface="Times New Roman"/>
                          <a:ea typeface="Times New Roman"/>
                          <a:cs typeface="Simplified Arabic"/>
                        </a:rPr>
                        <a:t>نوعية المعدات</a:t>
                      </a:r>
                      <a:endParaRPr lang="fr-FR" sz="2000" dirty="0">
                        <a:solidFill>
                          <a:schemeClr val="bg1"/>
                        </a:solidFill>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معطب</a:t>
                      </a:r>
                      <a:endParaRPr lang="fr-FR" sz="2000"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latin typeface="Times New Roman"/>
                          <a:ea typeface="Times New Roman"/>
                          <a:cs typeface="Simplified Arabic"/>
                        </a:rPr>
                        <a:t>النظافة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Calibri"/>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1989</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fr-FR" sz="2000" b="1" dirty="0" smtClean="0">
                          <a:solidFill>
                            <a:srgbClr val="000000"/>
                          </a:solidFill>
                          <a:latin typeface="Times New Roman"/>
                          <a:ea typeface="Times New Roman"/>
                          <a:cs typeface="Simplified Arabic"/>
                        </a:rPr>
                        <a:t>1 </a:t>
                      </a:r>
                      <a:r>
                        <a:rPr lang="ar-TN" sz="2000" b="1" dirty="0" smtClean="0">
                          <a:solidFill>
                            <a:srgbClr val="000000"/>
                          </a:solidFill>
                          <a:latin typeface="Times New Roman"/>
                          <a:ea typeface="Times New Roman"/>
                          <a:cs typeface="Simplified Arabic"/>
                        </a:rPr>
                        <a:t>جرار نوع </a:t>
                      </a:r>
                      <a:r>
                        <a:rPr lang="fr-FR" sz="2000" b="1" dirty="0" smtClean="0">
                          <a:solidFill>
                            <a:srgbClr val="000000"/>
                          </a:solidFill>
                          <a:latin typeface="Times New Roman"/>
                          <a:ea typeface="Times New Roman"/>
                          <a:cs typeface="Simplified Arabic"/>
                        </a:rPr>
                        <a:t>703CASSE</a:t>
                      </a:r>
                      <a:endParaRPr lang="fr-FR" sz="2000"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معطب</a:t>
                      </a:r>
                      <a:endParaRPr lang="fr-FR" sz="2000"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a:latin typeface="Times New Roman"/>
                        <a:ea typeface="Times New Roman"/>
                        <a:cs typeface="Simplified Arabic"/>
                      </a:endParaRPr>
                    </a:p>
                  </a:txBody>
                  <a:tcPr marL="68580" marR="68580" marT="0" marB="0" anchor="ctr"/>
                </a:tc>
                <a:tc>
                  <a:txBody>
                    <a:bodyPr/>
                    <a:lstStyle/>
                    <a:p>
                      <a:pPr algn="ctr">
                        <a:spcAft>
                          <a:spcPts val="0"/>
                        </a:spcAft>
                      </a:pPr>
                      <a:r>
                        <a:rPr lang="ar-TN" sz="2000" b="1" dirty="0" smtClean="0">
                          <a:solidFill>
                            <a:srgbClr val="000000"/>
                          </a:solidFill>
                          <a:latin typeface="+mn-lt"/>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1996</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2 جرار </a:t>
                      </a:r>
                      <a:r>
                        <a:rPr lang="fr-FR" sz="2000" b="1" dirty="0" smtClean="0">
                          <a:solidFill>
                            <a:srgbClr val="000000"/>
                          </a:solidFill>
                          <a:latin typeface="Times New Roman"/>
                          <a:ea typeface="Times New Roman"/>
                          <a:cs typeface="Simplified Arabic"/>
                        </a:rPr>
                        <a:t>MASSY</a:t>
                      </a:r>
                      <a:endParaRPr lang="fr-FR" sz="2000" dirty="0">
                        <a:latin typeface="Times New Roman"/>
                        <a:ea typeface="Times New Roman"/>
                        <a:cs typeface="Simplified Arabic"/>
                      </a:endParaRPr>
                    </a:p>
                  </a:txBody>
                  <a:tcPr marL="68580" marR="68580" marT="0" marB="0" anchor="ctr"/>
                </a:tc>
              </a:tr>
              <a:tr h="386560">
                <a:tc>
                  <a:txBody>
                    <a:bodyPr/>
                    <a:lstStyle/>
                    <a:p>
                      <a:pPr algn="ctr" rtl="1">
                        <a:spcAft>
                          <a:spcPts val="0"/>
                        </a:spcAft>
                      </a:pPr>
                      <a:r>
                        <a:rPr lang="ar-SA" sz="2000" b="1" dirty="0" smtClean="0">
                          <a:latin typeface="Times New Roman"/>
                          <a:ea typeface="Times New Roman"/>
                          <a:cs typeface="Simplified Arabic"/>
                        </a:rPr>
                        <a:t>معطب</a:t>
                      </a:r>
                      <a:endParaRPr lang="fr-FR" sz="2000" dirty="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mn-lt"/>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1996</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fr-FR" sz="2000" b="1" dirty="0" smtClean="0">
                          <a:solidFill>
                            <a:srgbClr val="000000"/>
                          </a:solidFill>
                          <a:latin typeface="Times New Roman"/>
                          <a:ea typeface="Times New Roman"/>
                          <a:cs typeface="Simplified Arabic"/>
                        </a:rPr>
                        <a:t>1</a:t>
                      </a:r>
                      <a:r>
                        <a:rPr lang="ar-TN" sz="2000" b="1" dirty="0" smtClean="0">
                          <a:solidFill>
                            <a:srgbClr val="000000"/>
                          </a:solidFill>
                          <a:latin typeface="Times New Roman"/>
                          <a:ea typeface="Times New Roman"/>
                          <a:cs typeface="Simplified Arabic"/>
                        </a:rPr>
                        <a:t>جرار</a:t>
                      </a:r>
                      <a:r>
                        <a:rPr lang="ar-TN" sz="2000" b="1" baseline="0" dirty="0" smtClean="0">
                          <a:solidFill>
                            <a:srgbClr val="000000"/>
                          </a:solidFill>
                          <a:latin typeface="Times New Roman"/>
                          <a:ea typeface="Times New Roman"/>
                          <a:cs typeface="Simplified Arabic"/>
                        </a:rPr>
                        <a:t> </a:t>
                      </a:r>
                      <a:r>
                        <a:rPr lang="fr-FR" sz="2000" b="1" baseline="0" dirty="0" smtClean="0">
                          <a:solidFill>
                            <a:srgbClr val="000000"/>
                          </a:solidFill>
                          <a:latin typeface="Times New Roman"/>
                          <a:ea typeface="Times New Roman"/>
                          <a:cs typeface="Simplified Arabic"/>
                        </a:rPr>
                        <a:t>LANDINI</a:t>
                      </a:r>
                      <a:endParaRPr lang="fr-FR" sz="2000"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معطب</a:t>
                      </a:r>
                      <a:endParaRPr lang="fr-FR" sz="2000"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a:latin typeface="Times New Roman"/>
                        <a:ea typeface="Times New Roman"/>
                        <a:cs typeface="Simplified Arabic"/>
                      </a:endParaRPr>
                    </a:p>
                  </a:txBody>
                  <a:tcPr marL="68580" marR="68580" marT="0" marB="0" anchor="ctr"/>
                </a:tc>
                <a:tc>
                  <a:txBody>
                    <a:bodyPr/>
                    <a:lstStyle/>
                    <a:p>
                      <a:pPr algn="ctr">
                        <a:spcAft>
                          <a:spcPts val="0"/>
                        </a:spcAft>
                      </a:pPr>
                      <a:r>
                        <a:rPr lang="ar-TN" sz="2000" b="1" dirty="0" smtClean="0">
                          <a:solidFill>
                            <a:srgbClr val="000000"/>
                          </a:solidFill>
                          <a:latin typeface="+mn-lt"/>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1993</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SA" sz="2000" b="1" dirty="0" smtClean="0">
                          <a:solidFill>
                            <a:srgbClr val="000000"/>
                          </a:solidFill>
                          <a:latin typeface="Times New Roman"/>
                          <a:ea typeface="Times New Roman"/>
                          <a:cs typeface="Simplified Arabic"/>
                        </a:rPr>
                        <a:t>جرار</a:t>
                      </a:r>
                      <a:r>
                        <a:rPr lang="fr-FR" sz="2000" b="1" dirty="0" err="1" smtClean="0">
                          <a:solidFill>
                            <a:srgbClr val="000000"/>
                          </a:solidFill>
                          <a:latin typeface="Simplified Arabic"/>
                          <a:ea typeface="Times New Roman"/>
                          <a:cs typeface="Simplified Arabic"/>
                        </a:rPr>
                        <a:t>goldini</a:t>
                      </a:r>
                      <a:endParaRPr lang="fr-FR" sz="2000"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معطب</a:t>
                      </a:r>
                      <a:endParaRPr lang="fr-FR" sz="2000"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latin typeface="Times New Roman"/>
                          <a:ea typeface="Times New Roman"/>
                          <a:cs typeface="Simplified Arabic"/>
                        </a:rPr>
                        <a:t>النظافة و </a:t>
                      </a:r>
                      <a:r>
                        <a:rPr lang="ar-TN" sz="2000" b="1" dirty="0" smtClean="0">
                          <a:latin typeface="Times New Roman"/>
                          <a:ea typeface="Times New Roman"/>
                          <a:cs typeface="Simplified Arabic"/>
                        </a:rPr>
                        <a:t>ال</a:t>
                      </a:r>
                      <a:r>
                        <a:rPr lang="ar-SA" sz="2000" b="1" dirty="0" smtClean="0">
                          <a:latin typeface="Times New Roman"/>
                          <a:ea typeface="Times New Roman"/>
                          <a:cs typeface="Simplified Arabic"/>
                        </a:rPr>
                        <a:t>اشغال</a:t>
                      </a:r>
                      <a:endParaRPr lang="fr-FR" sz="2000" dirty="0">
                        <a:latin typeface="Times New Roman"/>
                        <a:ea typeface="Times New Roman"/>
                        <a:cs typeface="Simplified Arabic"/>
                      </a:endParaRPr>
                    </a:p>
                  </a:txBody>
                  <a:tcPr marL="68580" marR="68580" marT="0" marB="0" anchor="ctr"/>
                </a:tc>
                <a:tc>
                  <a:txBody>
                    <a:bodyPr/>
                    <a:lstStyle/>
                    <a:p>
                      <a:pPr algn="ctr">
                        <a:spcAft>
                          <a:spcPts val="0"/>
                        </a:spcAft>
                      </a:pPr>
                      <a:r>
                        <a:rPr lang="ar-TN" sz="2000" b="1" dirty="0" smtClean="0">
                          <a:solidFill>
                            <a:srgbClr val="000000"/>
                          </a:solidFill>
                          <a:latin typeface="+mn-lt"/>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1993</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SA" sz="2000" b="1" dirty="0">
                          <a:solidFill>
                            <a:srgbClr val="000000"/>
                          </a:solidFill>
                          <a:latin typeface="Calibri"/>
                          <a:ea typeface="Times New Roman"/>
                          <a:cs typeface="Simplified Arabic"/>
                        </a:rPr>
                        <a:t>جرافة </a:t>
                      </a:r>
                      <a:r>
                        <a:rPr lang="en-US" sz="2000" b="1" dirty="0" err="1">
                          <a:solidFill>
                            <a:srgbClr val="000000"/>
                          </a:solidFill>
                          <a:latin typeface="Calibri"/>
                          <a:ea typeface="Times New Roman"/>
                          <a:cs typeface="Simplified Arabic"/>
                        </a:rPr>
                        <a:t>Tractopelle</a:t>
                      </a:r>
                      <a:endParaRPr lang="fr-FR" sz="2000" dirty="0">
                        <a:latin typeface="Times New Roman"/>
                        <a:ea typeface="Times New Roman"/>
                        <a:cs typeface="Simplified Arabic"/>
                      </a:endParaRPr>
                    </a:p>
                  </a:txBody>
                  <a:tcPr marL="68580" marR="68580" marT="0" marB="0" anchor="ctr"/>
                </a:tc>
              </a:tr>
              <a:tr h="386560">
                <a:tc>
                  <a:txBody>
                    <a:bodyPr/>
                    <a:lstStyle/>
                    <a:p>
                      <a:pPr algn="ctr">
                        <a:spcAft>
                          <a:spcPts val="0"/>
                        </a:spcAft>
                      </a:pPr>
                      <a:r>
                        <a:rPr lang="ar-SA" sz="2000" b="1" dirty="0">
                          <a:latin typeface="Times New Roman"/>
                          <a:ea typeface="Times New Roman"/>
                          <a:cs typeface="Simplified Arabic"/>
                        </a:rPr>
                        <a:t>معطب</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a:latin typeface="Times New Roman"/>
                          <a:ea typeface="Times New Roman"/>
                          <a:cs typeface="Simplified Arabic"/>
                        </a:rPr>
                        <a:t>النظافة</a:t>
                      </a:r>
                      <a:endParaRPr lang="fr-FR" sz="200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1981-84-94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fr-FR" sz="2000" b="1" dirty="0" smtClean="0">
                          <a:solidFill>
                            <a:srgbClr val="000000"/>
                          </a:solidFill>
                          <a:latin typeface="Times New Roman"/>
                          <a:ea typeface="Times New Roman"/>
                          <a:cs typeface="Simplified Arabic"/>
                        </a:rPr>
                        <a:t>5 </a:t>
                      </a:r>
                      <a:r>
                        <a:rPr lang="ar-TN" sz="2000" b="1" dirty="0" smtClean="0">
                          <a:solidFill>
                            <a:srgbClr val="000000"/>
                          </a:solidFill>
                          <a:latin typeface="Times New Roman"/>
                          <a:ea typeface="Times New Roman"/>
                          <a:cs typeface="Simplified Arabic"/>
                        </a:rPr>
                        <a:t> مجرورة 5 طن</a:t>
                      </a:r>
                      <a:endParaRPr lang="fr-FR" sz="2000" dirty="0">
                        <a:latin typeface="Times New Roman"/>
                        <a:ea typeface="Times New Roman"/>
                        <a:cs typeface="Simplified Arabic"/>
                      </a:endParaRPr>
                    </a:p>
                  </a:txBody>
                  <a:tcPr marL="68580" marR="68580" marT="0" marB="0" anchor="ctr"/>
                </a:tc>
              </a:tr>
              <a:tr h="386560">
                <a:tc>
                  <a:txBody>
                    <a:bodyPr/>
                    <a:lstStyle/>
                    <a:p>
                      <a:pPr algn="ctr">
                        <a:spcAft>
                          <a:spcPts val="0"/>
                        </a:spcAft>
                      </a:pPr>
                      <a:r>
                        <a:rPr lang="ar-SA" sz="2000" b="1" dirty="0">
                          <a:latin typeface="Times New Roman"/>
                          <a:ea typeface="Times New Roman"/>
                          <a:cs typeface="Simplified Arabic"/>
                        </a:rPr>
                        <a:t>معطب</a:t>
                      </a:r>
                      <a:endParaRPr lang="fr-FR" sz="2000" dirty="0">
                        <a:latin typeface="Times New Roman"/>
                        <a:ea typeface="Times New Roman"/>
                        <a:cs typeface="Simplified Arabic"/>
                      </a:endParaRPr>
                    </a:p>
                  </a:txBody>
                  <a:tcPr marL="68580" marR="68580" marT="0" marB="0" anchor="ctr"/>
                </a:tc>
                <a:tc>
                  <a:txBody>
                    <a:bodyPr/>
                    <a:lstStyle/>
                    <a:p>
                      <a:pPr algn="ctr">
                        <a:spcAft>
                          <a:spcPts val="0"/>
                        </a:spcAft>
                      </a:pP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1982</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سبارة</a:t>
                      </a:r>
                      <a:r>
                        <a:rPr lang="ar-TN" sz="2000" b="1" baseline="0" dirty="0" smtClean="0">
                          <a:solidFill>
                            <a:srgbClr val="000000"/>
                          </a:solidFill>
                          <a:latin typeface="Times New Roman"/>
                          <a:ea typeface="Times New Roman"/>
                          <a:cs typeface="Simplified Arabic"/>
                        </a:rPr>
                        <a:t> إسعاف</a:t>
                      </a:r>
                      <a:endParaRPr lang="fr-FR" sz="2000"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rgbClr val="000000"/>
                          </a:solidFill>
                          <a:latin typeface="Times New Roman"/>
                          <a:ea typeface="Times New Roman"/>
                          <a:cs typeface="Simplified Arabic"/>
                        </a:rPr>
                        <a:t>جيدة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2014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3 مجرورة ضاغطة 7 طن</a:t>
                      </a:r>
                      <a:endParaRPr lang="fr-FR" sz="2000"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dirty="0">
                          <a:latin typeface="Times New Roman"/>
                          <a:ea typeface="Times New Roman"/>
                          <a:cs typeface="Simplified Arabic"/>
                        </a:rPr>
                        <a:t>النظافة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solidFill>
                            <a:srgbClr val="000000"/>
                          </a:solidFill>
                          <a:latin typeface="Times New Roman"/>
                          <a:ea typeface="Times New Roman"/>
                          <a:cs typeface="Simplified Arabic"/>
                        </a:rPr>
                        <a:t>جيدة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2014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1 مجرورة 5</a:t>
                      </a:r>
                      <a:r>
                        <a:rPr lang="ar-TN" sz="2000" b="1" baseline="0" dirty="0" smtClean="0">
                          <a:solidFill>
                            <a:srgbClr val="000000"/>
                          </a:solidFill>
                          <a:latin typeface="Times New Roman"/>
                          <a:ea typeface="Times New Roman"/>
                          <a:cs typeface="Simplified Arabic"/>
                        </a:rPr>
                        <a:t> طن</a:t>
                      </a:r>
                      <a:endParaRPr lang="fr-FR" sz="2000" dirty="0">
                        <a:latin typeface="Times New Roman"/>
                        <a:ea typeface="Times New Roman"/>
                        <a:cs typeface="Simplified Arabic"/>
                      </a:endParaRPr>
                    </a:p>
                  </a:txBody>
                  <a:tcPr marL="68580" marR="68580" marT="0" marB="0" anchor="ctr"/>
                </a:tc>
              </a:tr>
              <a:tr h="386560">
                <a:tc>
                  <a:txBody>
                    <a:bodyPr/>
                    <a:lstStyle/>
                    <a:p>
                      <a:pPr algn="ctr" rtl="1">
                        <a:spcAft>
                          <a:spcPts val="0"/>
                        </a:spcAft>
                      </a:pPr>
                      <a:r>
                        <a:rPr lang="ar-SA" sz="2000" b="1" dirty="0" smtClean="0">
                          <a:latin typeface="Times New Roman"/>
                          <a:ea typeface="Times New Roman"/>
                          <a:cs typeface="Simplified Arabic"/>
                        </a:rPr>
                        <a:t>معطب</a:t>
                      </a:r>
                      <a:r>
                        <a:rPr lang="ar-TN" sz="2000" b="1" dirty="0" smtClean="0">
                          <a:latin typeface="Times New Roman"/>
                          <a:ea typeface="Times New Roman"/>
                          <a:cs typeface="Simplified Arabic"/>
                        </a:rPr>
                        <a:t>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latin typeface="Times New Roman"/>
                          <a:ea typeface="Times New Roman"/>
                          <a:cs typeface="Simplified Arabic"/>
                        </a:rPr>
                        <a:t>النظافة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rgbClr val="000000"/>
                          </a:solidFill>
                          <a:latin typeface="Times New Roman"/>
                          <a:ea typeface="Times New Roman"/>
                          <a:cs typeface="Simplified Arabic"/>
                        </a:rPr>
                        <a:t>متوسطة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1994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مجرورة 1 طن</a:t>
                      </a:r>
                      <a:endParaRPr lang="fr-FR" sz="2000" dirty="0">
                        <a:latin typeface="Times New Roman"/>
                        <a:ea typeface="Times New Roman"/>
                        <a:cs typeface="Simplified Arabic"/>
                      </a:endParaRPr>
                    </a:p>
                  </a:txBody>
                  <a:tcPr marL="68580" marR="68580" marT="0" marB="0" anchor="ctr"/>
                </a:tc>
              </a:tr>
              <a:tr h="386560">
                <a:tc>
                  <a:txBody>
                    <a:bodyPr/>
                    <a:lstStyle/>
                    <a:p>
                      <a:pPr algn="ctr" rtl="1">
                        <a:spcAft>
                          <a:spcPts val="0"/>
                        </a:spcAft>
                      </a:pPr>
                      <a:r>
                        <a:rPr lang="ar-SA" sz="2000" b="1" dirty="0" smtClean="0">
                          <a:latin typeface="Times New Roman"/>
                          <a:ea typeface="Times New Roman"/>
                          <a:cs typeface="Simplified Arabic"/>
                        </a:rPr>
                        <a:t>معطب</a:t>
                      </a:r>
                      <a:r>
                        <a:rPr lang="ar-TN" sz="2000" b="1" dirty="0" smtClean="0">
                          <a:latin typeface="Times New Roman"/>
                          <a:ea typeface="Times New Roman"/>
                          <a:cs typeface="Simplified Arabic"/>
                        </a:rPr>
                        <a:t>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2002</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آلة تفريغ آبار</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معطب</a:t>
                      </a:r>
                      <a:r>
                        <a:rPr lang="ar-TN" sz="2000" b="1" dirty="0" smtClean="0">
                          <a:latin typeface="Times New Roman"/>
                          <a:ea typeface="Times New Roman"/>
                          <a:cs typeface="Simplified Arabic"/>
                        </a:rPr>
                        <a:t>ة</a:t>
                      </a:r>
                      <a:endParaRPr lang="fr-FR" sz="2000" dirty="0" smtClean="0">
                        <a:latin typeface="Times New Roman"/>
                        <a:ea typeface="Times New Roman"/>
                        <a:cs typeface="Simplified Arabic"/>
                      </a:endParaRPr>
                    </a:p>
                  </a:txBody>
                  <a:tcPr marL="68580" marR="68580" marT="0" marB="0" anchor="ctr"/>
                </a:tc>
                <a:tc>
                  <a:txBody>
                    <a:bodyPr/>
                    <a:lstStyle/>
                    <a:p>
                      <a:pPr algn="ctr" rtl="1">
                        <a:spcAft>
                          <a:spcPts val="0"/>
                        </a:spcAft>
                      </a:pP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1984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صهريج</a:t>
                      </a:r>
                      <a:r>
                        <a:rPr lang="ar-TN" sz="2000" b="1" baseline="0" dirty="0" smtClean="0">
                          <a:latin typeface="Times New Roman"/>
                          <a:ea typeface="Times New Roman"/>
                          <a:cs typeface="Simplified Arabic"/>
                        </a:rPr>
                        <a:t> ماء</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البستنة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جيدة</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dirty="0" smtClean="0">
                          <a:latin typeface="Times New Roman"/>
                          <a:ea typeface="Times New Roman"/>
                          <a:cs typeface="Simplified Arabic"/>
                        </a:rPr>
                        <a:t>2014</a:t>
                      </a:r>
                      <a:endParaRPr lang="fr-FR" sz="2000"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صهريج ماء</a:t>
                      </a:r>
                      <a:endParaRPr lang="fr-FR" sz="2000" b="1"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normAutofit/>
          </a:bodyPr>
          <a:lstStyle/>
          <a:p>
            <a:pPr lvl="0" rtl="1"/>
            <a:r>
              <a:rPr lang="ar-TN" b="1" u="sng" dirty="0"/>
              <a:t>جرد معدات النظافة </a:t>
            </a:r>
            <a:r>
              <a:rPr lang="ar-TN" b="1" u="sng" dirty="0" smtClean="0"/>
              <a:t>والطرقات</a:t>
            </a:r>
            <a:endParaRPr lang="en-US" dirty="0"/>
          </a:p>
        </p:txBody>
      </p:sp>
      <p:graphicFrame>
        <p:nvGraphicFramePr>
          <p:cNvPr id="4" name="Espace réservé du contenu 3"/>
          <p:cNvGraphicFramePr>
            <a:graphicFrameLocks noGrp="1"/>
          </p:cNvGraphicFramePr>
          <p:nvPr>
            <p:ph idx="1"/>
          </p:nvPr>
        </p:nvGraphicFramePr>
        <p:xfrm>
          <a:off x="285720" y="928670"/>
          <a:ext cx="8715437" cy="5166560"/>
        </p:xfrm>
        <a:graphic>
          <a:graphicData uri="http://schemas.openxmlformats.org/drawingml/2006/table">
            <a:tbl>
              <a:tblPr firstRow="1" bandRow="1">
                <a:tableStyleId>{5C22544A-7EE6-4342-B048-85BDC9FD1C3A}</a:tableStyleId>
              </a:tblPr>
              <a:tblGrid>
                <a:gridCol w="1643074"/>
                <a:gridCol w="1285884"/>
                <a:gridCol w="1643074"/>
                <a:gridCol w="1787881"/>
                <a:gridCol w="2355524"/>
              </a:tblGrid>
              <a:tr h="667213">
                <a:tc>
                  <a:txBody>
                    <a:bodyPr/>
                    <a:lstStyle/>
                    <a:p>
                      <a:pPr algn="ctr" rtl="1">
                        <a:spcAft>
                          <a:spcPts val="0"/>
                        </a:spcAft>
                      </a:pPr>
                      <a:endParaRPr lang="fr-FR" sz="2000" b="1"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ملاحظات</a:t>
                      </a:r>
                      <a:endParaRPr lang="fr-FR" sz="2000" b="1"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a:solidFill>
                            <a:schemeClr val="bg1"/>
                          </a:solidFill>
                          <a:latin typeface="Times New Roman"/>
                          <a:ea typeface="Times New Roman"/>
                          <a:cs typeface="Simplified Arabic"/>
                        </a:rPr>
                        <a:t>التخصيص</a:t>
                      </a:r>
                      <a:endParaRPr lang="fr-FR" sz="2000" b="1"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(المصلحة)</a:t>
                      </a:r>
                      <a:endParaRPr lang="fr-FR" sz="2000" b="1"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endParaRPr lang="fr-FR" sz="2000" b="1"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الحالة</a:t>
                      </a:r>
                      <a:endParaRPr lang="fr-FR" sz="2000" b="1" dirty="0">
                        <a:solidFill>
                          <a:schemeClr val="bg1"/>
                        </a:solidFill>
                        <a:latin typeface="Times New Roman"/>
                        <a:ea typeface="Times New Roman"/>
                        <a:cs typeface="Simplified Arabic"/>
                      </a:endParaRPr>
                    </a:p>
                    <a:p>
                      <a:pPr algn="ctr" rtl="1">
                        <a:spcAft>
                          <a:spcPts val="0"/>
                        </a:spcAft>
                      </a:pPr>
                      <a:r>
                        <a:rPr lang="ar-TN" sz="2000" b="1" dirty="0">
                          <a:solidFill>
                            <a:schemeClr val="bg1"/>
                          </a:solidFill>
                          <a:latin typeface="Times New Roman"/>
                          <a:ea typeface="Times New Roman"/>
                          <a:cs typeface="Simplified Arabic"/>
                        </a:rPr>
                        <a:t> (1)</a:t>
                      </a:r>
                      <a:endParaRPr lang="fr-FR" sz="2000" b="1" dirty="0">
                        <a:solidFill>
                          <a:schemeClr val="bg1"/>
                        </a:solidFill>
                        <a:latin typeface="Times New Roman"/>
                        <a:ea typeface="Times New Roman"/>
                        <a:cs typeface="Simplified Arabic"/>
                      </a:endParaRPr>
                    </a:p>
                  </a:txBody>
                  <a:tcPr marL="68580" marR="68580" marT="0" marB="0"/>
                </a:tc>
                <a:tc>
                  <a:txBody>
                    <a:bodyPr/>
                    <a:lstStyle/>
                    <a:p>
                      <a:pPr algn="ctr" rtl="1">
                        <a:spcAft>
                          <a:spcPts val="0"/>
                        </a:spcAft>
                      </a:pPr>
                      <a:r>
                        <a:rPr lang="ar-TN" sz="2000" b="1" dirty="0" smtClean="0">
                          <a:solidFill>
                            <a:schemeClr val="bg1"/>
                          </a:solidFill>
                          <a:latin typeface="Times New Roman"/>
                          <a:ea typeface="Times New Roman"/>
                          <a:cs typeface="Simplified Arabic"/>
                        </a:rPr>
                        <a:t>تاريخ</a:t>
                      </a:r>
                      <a:r>
                        <a:rPr lang="ar-TN" sz="2000" b="1" baseline="0" dirty="0" smtClean="0">
                          <a:solidFill>
                            <a:schemeClr val="bg1"/>
                          </a:solidFill>
                          <a:latin typeface="Times New Roman"/>
                          <a:ea typeface="Times New Roman"/>
                          <a:cs typeface="Simplified Arabic"/>
                        </a:rPr>
                        <a:t> الجولان</a:t>
                      </a:r>
                      <a:endParaRPr lang="fr-FR" sz="2000" b="1" dirty="0">
                        <a:solidFill>
                          <a:schemeClr val="bg1"/>
                        </a:solidFill>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a:solidFill>
                            <a:schemeClr val="bg1"/>
                          </a:solidFill>
                          <a:latin typeface="Times New Roman"/>
                          <a:ea typeface="Times New Roman"/>
                          <a:cs typeface="Simplified Arabic"/>
                        </a:rPr>
                        <a:t>نوعية المعدات</a:t>
                      </a:r>
                      <a:endParaRPr lang="fr-FR" sz="2000" b="1" dirty="0">
                        <a:solidFill>
                          <a:schemeClr val="bg1"/>
                        </a:solidFill>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شبكة التنوير</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a:solidFill>
                            <a:srgbClr val="000000"/>
                          </a:solidFill>
                          <a:latin typeface="Calibri"/>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1983</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solidFill>
                            <a:srgbClr val="000000"/>
                          </a:solidFill>
                          <a:latin typeface="Times New Roman"/>
                          <a:ea typeface="Times New Roman"/>
                          <a:cs typeface="Simplified Arabic"/>
                        </a:rPr>
                        <a:t>سلم تنوير عمومي</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معطب</a:t>
                      </a:r>
                      <a:endParaRPr lang="fr-FR" sz="2000" b="1"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b="1">
                        <a:latin typeface="Times New Roman"/>
                        <a:ea typeface="Times New Roman"/>
                        <a:cs typeface="Simplified Arabic"/>
                      </a:endParaRPr>
                    </a:p>
                  </a:txBody>
                  <a:tcPr marL="68580" marR="68580" marT="0" marB="0"/>
                </a:tc>
                <a:tc>
                  <a:txBody>
                    <a:bodyPr/>
                    <a:lstStyle/>
                    <a:p>
                      <a:pPr algn="ctr">
                        <a:spcAft>
                          <a:spcPts val="0"/>
                        </a:spcAft>
                      </a:pPr>
                      <a:r>
                        <a:rPr lang="ar-SA" sz="2000" b="1" dirty="0">
                          <a:latin typeface="Times New Roman"/>
                          <a:ea typeface="Times New Roman"/>
                          <a:cs typeface="Simplified Arabic"/>
                        </a:rPr>
                        <a:t>متوسط</a:t>
                      </a:r>
                      <a:endParaRPr lang="fr-FR" sz="2000" b="1" dirty="0">
                        <a:latin typeface="Times New Roman"/>
                        <a:ea typeface="Times New Roman"/>
                        <a:cs typeface="Simplified Arabic"/>
                      </a:endParaRPr>
                    </a:p>
                  </a:txBody>
                  <a:tcPr marL="68580" marR="68580" marT="0" marB="0"/>
                </a:tc>
                <a:tc>
                  <a:txBody>
                    <a:bodyPr/>
                    <a:lstStyle/>
                    <a:p>
                      <a:pPr algn="ctr" rtl="1">
                        <a:spcAft>
                          <a:spcPts val="0"/>
                        </a:spcAft>
                      </a:pPr>
                      <a:r>
                        <a:rPr lang="fr-FR" sz="2000" b="1" dirty="0" smtClean="0">
                          <a:solidFill>
                            <a:srgbClr val="000000"/>
                          </a:solidFill>
                          <a:latin typeface="Times New Roman"/>
                          <a:ea typeface="Times New Roman"/>
                          <a:cs typeface="Simplified Arabic"/>
                        </a:rPr>
                        <a:t>2004</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جرار نوع</a:t>
                      </a:r>
                      <a:r>
                        <a:rPr lang="fr-FR" sz="2000" b="1" dirty="0" smtClean="0">
                          <a:latin typeface="Times New Roman"/>
                          <a:ea typeface="Times New Roman"/>
                          <a:cs typeface="Simplified Arabic"/>
                        </a:rPr>
                        <a:t>  SAME </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latin typeface="Times New Roman"/>
                          <a:ea typeface="Times New Roman"/>
                          <a:cs typeface="Simplified Arabic"/>
                        </a:rPr>
                        <a:t> </a:t>
                      </a:r>
                      <a:r>
                        <a:rPr lang="ar-SA" sz="2000" b="1" dirty="0">
                          <a:latin typeface="Times New Roman"/>
                          <a:ea typeface="Times New Roman"/>
                          <a:cs typeface="Simplified Arabic"/>
                        </a:rPr>
                        <a:t>اشغال</a:t>
                      </a:r>
                      <a:endParaRPr lang="fr-FR" sz="2000" b="1" dirty="0">
                        <a:latin typeface="Times New Roman"/>
                        <a:ea typeface="Times New Roman"/>
                        <a:cs typeface="Simplified Arabic"/>
                      </a:endParaRPr>
                    </a:p>
                  </a:txBody>
                  <a:tcPr marL="68580" marR="68580" marT="0" marB="0" anchor="ctr"/>
                </a:tc>
                <a:tc>
                  <a:txBody>
                    <a:bodyPr/>
                    <a:lstStyle/>
                    <a:p>
                      <a:pPr algn="ctr">
                        <a:spcAft>
                          <a:spcPts val="0"/>
                        </a:spcAft>
                      </a:pPr>
                      <a:r>
                        <a:rPr lang="ar-SA" sz="2000" b="1" dirty="0">
                          <a:latin typeface="Times New Roman"/>
                          <a:ea typeface="Times New Roman"/>
                          <a:cs typeface="Simplified Arabic"/>
                        </a:rPr>
                        <a:t>متوسط</a:t>
                      </a:r>
                      <a:endParaRPr lang="fr-FR" sz="2000" b="1" dirty="0">
                        <a:latin typeface="Times New Roman"/>
                        <a:ea typeface="Times New Roman"/>
                        <a:cs typeface="Simplified Arabic"/>
                      </a:endParaRPr>
                    </a:p>
                  </a:txBody>
                  <a:tcPr marL="68580" marR="68580" marT="0" marB="0"/>
                </a:tc>
                <a:tc>
                  <a:txBody>
                    <a:bodyPr/>
                    <a:lstStyle/>
                    <a:p>
                      <a:pPr algn="ctr" rtl="1">
                        <a:spcAft>
                          <a:spcPts val="0"/>
                        </a:spcAft>
                      </a:pPr>
                      <a:r>
                        <a:rPr lang="fr-FR" sz="2000" b="1" dirty="0" smtClean="0">
                          <a:solidFill>
                            <a:srgbClr val="000000"/>
                          </a:solidFill>
                          <a:latin typeface="Times New Roman"/>
                          <a:ea typeface="Times New Roman"/>
                          <a:cs typeface="Simplified Arabic"/>
                        </a:rPr>
                        <a:t>2004</a:t>
                      </a:r>
                      <a:endParaRPr lang="fr-FR" sz="2000" b="1" dirty="0">
                        <a:latin typeface="Times New Roman"/>
                        <a:ea typeface="Times New Roman"/>
                        <a:cs typeface="Simplified Arabic"/>
                      </a:endParaRPr>
                    </a:p>
                  </a:txBody>
                  <a:tcPr marL="68580" marR="68580" marT="0" marB="0"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جرار نوع</a:t>
                      </a:r>
                      <a:r>
                        <a:rPr lang="fr-FR" sz="2000" b="1" dirty="0" smtClean="0">
                          <a:latin typeface="Times New Roman"/>
                          <a:ea typeface="Times New Roman"/>
                          <a:cs typeface="Simplified Arabic"/>
                        </a:rPr>
                        <a:t> SAME </a:t>
                      </a: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tc>
                <a:tc>
                  <a:txBody>
                    <a:bodyPr/>
                    <a:lstStyle/>
                    <a:p>
                      <a:pPr algn="ctr" rtl="1">
                        <a:spcAft>
                          <a:spcPts val="0"/>
                        </a:spcAft>
                      </a:pPr>
                      <a:r>
                        <a:rPr lang="ar-SA" sz="2000" b="1" dirty="0">
                          <a:latin typeface="Times New Roman"/>
                          <a:ea typeface="Times New Roman"/>
                          <a:cs typeface="Simplified Arabic"/>
                        </a:rPr>
                        <a:t>النظافة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متوسط</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solidFill>
                            <a:srgbClr val="000000"/>
                          </a:solidFill>
                          <a:latin typeface="Times New Roman"/>
                          <a:ea typeface="Times New Roman"/>
                          <a:cs typeface="Simplified Arabic"/>
                        </a:rPr>
                        <a:t>2010</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تراكتوبال </a:t>
                      </a:r>
                      <a:r>
                        <a:rPr lang="fr-FR" sz="2000" b="1" dirty="0" smtClean="0">
                          <a:latin typeface="Times New Roman"/>
                          <a:ea typeface="Times New Roman"/>
                          <a:cs typeface="Simplified Arabic"/>
                        </a:rPr>
                        <a:t>CURUKOVA</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tc>
                <a:tc>
                  <a:txBody>
                    <a:bodyPr/>
                    <a:lstStyle/>
                    <a:p>
                      <a:pPr algn="ctr">
                        <a:spcAft>
                          <a:spcPts val="0"/>
                        </a:spcAft>
                      </a:pPr>
                      <a:r>
                        <a:rPr lang="ar-SA" sz="2000" b="1" dirty="0" smtClean="0">
                          <a:latin typeface="Times New Roman"/>
                          <a:ea typeface="Times New Roman"/>
                          <a:cs typeface="Simplified Arabic"/>
                        </a:rPr>
                        <a:t>اشغال</a:t>
                      </a:r>
                      <a:endParaRPr lang="fr-FR" sz="2000" b="1" dirty="0">
                        <a:latin typeface="Times New Roman"/>
                        <a:ea typeface="Times New Roman"/>
                        <a:cs typeface="Simplified Arabic"/>
                      </a:endParaRPr>
                    </a:p>
                  </a:txBody>
                  <a:tcPr marL="68580" marR="68580" marT="0" marB="0"/>
                </a:tc>
                <a:tc>
                  <a:txBody>
                    <a:bodyPr/>
                    <a:lstStyle/>
                    <a:p>
                      <a:pPr algn="ctr" rtl="1">
                        <a:spcAft>
                          <a:spcPts val="0"/>
                        </a:spcAft>
                      </a:pPr>
                      <a:r>
                        <a:rPr lang="ar-SA" sz="2000" b="1" dirty="0" smtClean="0">
                          <a:solidFill>
                            <a:srgbClr val="000000"/>
                          </a:solidFill>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2013</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تراكتوبال </a:t>
                      </a:r>
                      <a:r>
                        <a:rPr lang="fr-FR" sz="2000" b="1" dirty="0" smtClean="0">
                          <a:latin typeface="Times New Roman"/>
                          <a:ea typeface="Times New Roman"/>
                          <a:cs typeface="Simplified Arabic"/>
                        </a:rPr>
                        <a:t>SANKO</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صالحة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b="1">
                        <a:latin typeface="Times New Roman"/>
                        <a:ea typeface="Times New Roman"/>
                        <a:cs typeface="Simplified Arabic"/>
                      </a:endParaRPr>
                    </a:p>
                  </a:txBody>
                  <a:tcPr marL="68580" marR="68580" marT="0" marB="0"/>
                </a:tc>
                <a:tc>
                  <a:txBody>
                    <a:bodyPr/>
                    <a:lstStyle/>
                    <a:p>
                      <a:pPr algn="ctr" rtl="1">
                        <a:spcAft>
                          <a:spcPts val="0"/>
                        </a:spcAft>
                      </a:pPr>
                      <a:r>
                        <a:rPr lang="ar-SA" sz="2000" b="1" dirty="0">
                          <a:solidFill>
                            <a:srgbClr val="000000"/>
                          </a:solidFill>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2014</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fr-FR" sz="2000" b="1" dirty="0" smtClean="0">
                          <a:latin typeface="Times New Roman"/>
                          <a:ea typeface="Times New Roman"/>
                          <a:cs typeface="Simplified Arabic"/>
                        </a:rPr>
                        <a:t>4 </a:t>
                      </a:r>
                      <a:r>
                        <a:rPr lang="ar-TN" sz="2000" b="1" dirty="0" smtClean="0">
                          <a:latin typeface="Times New Roman"/>
                          <a:ea typeface="Times New Roman"/>
                          <a:cs typeface="Simplified Arabic"/>
                        </a:rPr>
                        <a:t> جرار نوع</a:t>
                      </a:r>
                      <a:r>
                        <a:rPr lang="fr-FR" sz="2000" b="1" dirty="0" smtClean="0">
                          <a:latin typeface="Times New Roman"/>
                          <a:ea typeface="Times New Roman"/>
                          <a:cs typeface="Simplified Arabic"/>
                        </a:rPr>
                        <a:t>  </a:t>
                      </a:r>
                      <a:r>
                        <a:rPr lang="ar-TN" sz="2000" b="1" dirty="0" smtClean="0">
                          <a:latin typeface="Times New Roman"/>
                          <a:ea typeface="Times New Roman"/>
                          <a:cs typeface="Simplified Arabic"/>
                        </a:rPr>
                        <a:t> </a:t>
                      </a:r>
                      <a:r>
                        <a:rPr lang="fr-FR" sz="2000" b="1" dirty="0" smtClean="0">
                          <a:latin typeface="Times New Roman"/>
                          <a:ea typeface="Times New Roman"/>
                          <a:cs typeface="Simplified Arabic"/>
                        </a:rPr>
                        <a:t>FT60E</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صالحة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a:spcAft>
                          <a:spcPts val="0"/>
                        </a:spcAft>
                      </a:pPr>
                      <a:r>
                        <a:rPr lang="ar-SA" sz="2000" b="1">
                          <a:latin typeface="Times New Roman"/>
                          <a:ea typeface="Times New Roman"/>
                          <a:cs typeface="Simplified Arabic"/>
                        </a:rPr>
                        <a:t>النظافة</a:t>
                      </a:r>
                      <a:endParaRPr lang="fr-FR" sz="2000" b="1">
                        <a:latin typeface="Times New Roman"/>
                        <a:ea typeface="Times New Roman"/>
                        <a:cs typeface="Simplified Arabic"/>
                      </a:endParaRPr>
                    </a:p>
                  </a:txBody>
                  <a:tcPr marL="68580" marR="68580" marT="0" marB="0"/>
                </a:tc>
                <a:tc>
                  <a:txBody>
                    <a:bodyPr/>
                    <a:lstStyle/>
                    <a:p>
                      <a:pPr algn="ctr" rtl="1">
                        <a:spcAft>
                          <a:spcPts val="0"/>
                        </a:spcAft>
                      </a:pPr>
                      <a:r>
                        <a:rPr lang="ar-SA" sz="2000" b="1" dirty="0" smtClean="0">
                          <a:solidFill>
                            <a:srgbClr val="000000"/>
                          </a:solidFill>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2015</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جرار نوع </a:t>
                      </a:r>
                      <a:r>
                        <a:rPr lang="fr-FR" sz="2000" b="1" dirty="0" smtClean="0">
                          <a:latin typeface="Times New Roman"/>
                          <a:ea typeface="Times New Roman"/>
                          <a:cs typeface="Simplified Arabic"/>
                        </a:rPr>
                        <a:t>FT70E</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SA" sz="2000" b="1">
                          <a:latin typeface="Times New Roman"/>
                          <a:ea typeface="Times New Roman"/>
                          <a:cs typeface="Simplified Arabic"/>
                        </a:rPr>
                        <a:t>النظافة</a:t>
                      </a:r>
                      <a:endParaRPr lang="fr-FR" sz="2000" b="1">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solidFill>
                            <a:srgbClr val="000000"/>
                          </a:solidFill>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2015</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مجرورة</a:t>
                      </a:r>
                      <a:r>
                        <a:rPr lang="ar-TN" sz="2000" b="1" baseline="0" dirty="0" smtClean="0">
                          <a:latin typeface="Times New Roman"/>
                          <a:ea typeface="Times New Roman"/>
                          <a:cs typeface="Simplified Arabic"/>
                        </a:rPr>
                        <a:t> حمولة 5 طن</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التنوير</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SA" sz="2000" b="1" dirty="0" smtClean="0">
                          <a:solidFill>
                            <a:srgbClr val="000000"/>
                          </a:solidFill>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fr-FR" sz="2000" b="1" dirty="0" smtClean="0">
                          <a:solidFill>
                            <a:srgbClr val="000000"/>
                          </a:solidFill>
                          <a:latin typeface="Times New Roman"/>
                          <a:ea typeface="Times New Roman"/>
                          <a:cs typeface="Simplified Arabic"/>
                        </a:rPr>
                        <a:t>2015</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سلم أوتوموتريس</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الإدارة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2016</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سيارة مصلحة نفعية</a:t>
                      </a:r>
                      <a:endParaRPr lang="fr-FR" sz="2000" b="1" dirty="0">
                        <a:latin typeface="Times New Roman"/>
                        <a:ea typeface="Times New Roman"/>
                        <a:cs typeface="Simplified Arabic"/>
                      </a:endParaRPr>
                    </a:p>
                  </a:txBody>
                  <a:tcPr marL="68580" marR="68580" marT="0" marB="0" anchor="ctr"/>
                </a:tc>
              </a:tr>
              <a:tr h="3865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latin typeface="Times New Roman"/>
                          <a:ea typeface="Times New Roman"/>
                          <a:cs typeface="Simplified Arabic"/>
                        </a:rPr>
                        <a:t>صالح للإستعمال</a:t>
                      </a:r>
                      <a:endParaRPr lang="fr-FR" sz="20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النظافة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جيدة</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2017</a:t>
                      </a:r>
                      <a:endParaRPr lang="fr-FR" sz="2000" b="1" dirty="0">
                        <a:latin typeface="Times New Roman"/>
                        <a:ea typeface="Times New Roman"/>
                        <a:cs typeface="Simplified Arabic"/>
                      </a:endParaRPr>
                    </a:p>
                  </a:txBody>
                  <a:tcPr marL="68580" marR="68580" marT="0" marB="0" anchor="ctr"/>
                </a:tc>
                <a:tc>
                  <a:txBody>
                    <a:bodyPr/>
                    <a:lstStyle/>
                    <a:p>
                      <a:pPr algn="r" rtl="1">
                        <a:spcAft>
                          <a:spcPts val="0"/>
                        </a:spcAft>
                      </a:pPr>
                      <a:r>
                        <a:rPr lang="ar-TN" sz="2000" b="1" dirty="0" smtClean="0">
                          <a:latin typeface="Times New Roman"/>
                          <a:ea typeface="Times New Roman"/>
                          <a:cs typeface="Simplified Arabic"/>
                        </a:rPr>
                        <a:t>شاحنة حمولة 10 طن</a:t>
                      </a:r>
                      <a:endParaRPr lang="fr-FR" sz="2000" b="1"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329642" cy="6000768"/>
          </a:xfrm>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TN" sz="13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التشخيص </a:t>
            </a:r>
            <a:r>
              <a:rPr lang="ar-TN" sz="13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الفني</a:t>
            </a:r>
            <a:endParaRPr lang="en-US" sz="13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1235" y="332656"/>
          <a:ext cx="9102765" cy="5693332"/>
        </p:xfrm>
        <a:graphic>
          <a:graphicData uri="http://schemas.openxmlformats.org/drawingml/2006/table">
            <a:tbl>
              <a:tblPr rtl="1"/>
              <a:tblGrid>
                <a:gridCol w="1397601"/>
                <a:gridCol w="1430818"/>
                <a:gridCol w="1522395"/>
                <a:gridCol w="1399056"/>
                <a:gridCol w="1755756"/>
                <a:gridCol w="1597139"/>
              </a:tblGrid>
              <a:tr h="1052736">
                <a:tc gridSpan="6">
                  <a:txBody>
                    <a:bodyPr/>
                    <a:lstStyle/>
                    <a:p>
                      <a:pPr algn="ctr" rtl="1" fontAlgn="b"/>
                      <a:endParaRPr lang="ar-TN" sz="4400" b="0" i="0" u="none" strike="noStrike" dirty="0">
                        <a:solidFill>
                          <a:srgbClr val="000000"/>
                        </a:solidFill>
                        <a:latin typeface="Calibri"/>
                      </a:endParaRPr>
                    </a:p>
                  </a:txBody>
                  <a:tcPr marL="7620" marR="7620" marT="7620" marB="0" anchor="b">
                    <a:lnL>
                      <a:noFill/>
                    </a:lnL>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7682">
                <a:tc>
                  <a:txBody>
                    <a:bodyPr/>
                    <a:lstStyle/>
                    <a:p>
                      <a:pPr algn="ctr" rtl="1" fontAlgn="b"/>
                      <a:r>
                        <a:rPr lang="ar-TN" sz="2400" b="1" i="0" u="none" strike="noStrike">
                          <a:solidFill>
                            <a:srgbClr val="FFFFFF"/>
                          </a:solidFill>
                          <a:latin typeface="Calibri"/>
                        </a:rPr>
                        <a:t>المناطق</a:t>
                      </a:r>
                    </a:p>
                  </a:txBody>
                  <a:tcPr marL="7620" marR="7620" marT="7620"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rtl="1" fontAlgn="b"/>
                      <a:r>
                        <a:rPr lang="ar-TN" sz="2400" b="1" i="0" u="none" strike="noStrike">
                          <a:solidFill>
                            <a:srgbClr val="FFFFFF"/>
                          </a:solidFill>
                          <a:latin typeface="Calibri"/>
                        </a:rPr>
                        <a:t>نسبة الطرقات المعبدة</a:t>
                      </a:r>
                    </a:p>
                  </a:txBody>
                  <a:tcPr marL="7620" marR="7620" marT="762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rtl="1" fontAlgn="b"/>
                      <a:r>
                        <a:rPr lang="ar-TN" sz="2400" b="1" i="0" u="none" strike="noStrike">
                          <a:solidFill>
                            <a:srgbClr val="FFFFFF"/>
                          </a:solidFill>
                          <a:latin typeface="Calibri"/>
                        </a:rPr>
                        <a:t>نسبة الطرقات الغير معبدة </a:t>
                      </a:r>
                    </a:p>
                  </a:txBody>
                  <a:tcPr marL="7620" marR="7620" marT="762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rtl="1" fontAlgn="b"/>
                      <a:r>
                        <a:rPr lang="ar-TN" sz="2400" b="1" i="0" u="none" strike="noStrike">
                          <a:solidFill>
                            <a:srgbClr val="FFFFFF"/>
                          </a:solidFill>
                          <a:latin typeface="Calibri"/>
                        </a:rPr>
                        <a:t>نسبة التنوير </a:t>
                      </a:r>
                    </a:p>
                  </a:txBody>
                  <a:tcPr marL="7620" marR="7620" marT="762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rtl="1" fontAlgn="b"/>
                      <a:r>
                        <a:rPr lang="ar-TN" sz="2400" b="1" i="0" u="none" strike="noStrike">
                          <a:solidFill>
                            <a:srgbClr val="FFFFFF"/>
                          </a:solidFill>
                          <a:latin typeface="Calibri"/>
                        </a:rPr>
                        <a:t>نسبة الماء الصالح للشراب </a:t>
                      </a:r>
                    </a:p>
                  </a:txBody>
                  <a:tcPr marL="7620" marR="7620" marT="762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rtl="1" fontAlgn="b"/>
                      <a:r>
                        <a:rPr lang="ar-TN" sz="2400" b="1" i="0" u="none" strike="noStrike" dirty="0">
                          <a:solidFill>
                            <a:srgbClr val="FFFFFF"/>
                          </a:solidFill>
                          <a:latin typeface="Calibri"/>
                        </a:rPr>
                        <a:t>نسبة التطهير</a:t>
                      </a:r>
                    </a:p>
                  </a:txBody>
                  <a:tcPr marL="7620" marR="7620" marT="7620"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487682">
                <a:tc>
                  <a:txBody>
                    <a:bodyPr/>
                    <a:lstStyle/>
                    <a:p>
                      <a:pPr algn="ctr" rtl="1" fontAlgn="b"/>
                      <a:r>
                        <a:rPr lang="ar-TN" sz="2000" b="0" i="0" u="none" strike="noStrike" dirty="0">
                          <a:solidFill>
                            <a:srgbClr val="000000"/>
                          </a:solidFill>
                          <a:latin typeface="Calibri"/>
                        </a:rPr>
                        <a:t>المنطقة </a:t>
                      </a:r>
                      <a:r>
                        <a:rPr lang="ar-TN" sz="2000" b="0" i="0" u="none" strike="noStrike" dirty="0" smtClean="0">
                          <a:solidFill>
                            <a:srgbClr val="000000"/>
                          </a:solidFill>
                          <a:latin typeface="Calibri"/>
                        </a:rPr>
                        <a:t>الاولى</a:t>
                      </a:r>
                      <a:endParaRPr lang="ar-TN" sz="2000" b="0" i="0" u="none" strike="noStrike" dirty="0">
                        <a:solidFill>
                          <a:srgbClr val="000000"/>
                        </a:solidFill>
                        <a:latin typeface="Calibri"/>
                      </a:endParaRPr>
                    </a:p>
                  </a:txBody>
                  <a:tcPr marL="7620" marR="7620" marT="7620"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ar-TN" sz="2000" b="0" i="0" u="none" strike="noStrike" dirty="0" smtClean="0">
                          <a:solidFill>
                            <a:srgbClr val="000000"/>
                          </a:solidFill>
                          <a:latin typeface="Calibri"/>
                        </a:rPr>
                        <a:t>95</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ar-TN" sz="2000" b="0" i="0" u="none" strike="noStrike" dirty="0" smtClean="0">
                          <a:solidFill>
                            <a:srgbClr val="000000"/>
                          </a:solidFill>
                          <a:latin typeface="Calibri"/>
                        </a:rPr>
                        <a:t>5</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fr-FR" sz="2000" b="0" i="0" u="none" strike="noStrike" dirty="0" smtClean="0">
                          <a:solidFill>
                            <a:srgbClr val="000000"/>
                          </a:solidFill>
                          <a:latin typeface="Calibri"/>
                        </a:rPr>
                        <a:t>90</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en-US" sz="2000" b="0" i="0" u="none" strike="noStrike" dirty="0" smtClean="0">
                          <a:solidFill>
                            <a:srgbClr val="000000"/>
                          </a:solidFill>
                          <a:latin typeface="Calibri"/>
                        </a:rPr>
                        <a:t>95</a:t>
                      </a:r>
                      <a:r>
                        <a:rPr lang="fr-FR"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en-US" sz="2000" b="0" i="0" u="none" strike="noStrike" dirty="0">
                          <a:solidFill>
                            <a:srgbClr val="000000"/>
                          </a:solidFill>
                          <a:latin typeface="Calibri"/>
                        </a:rPr>
                        <a:t>100%</a:t>
                      </a:r>
                    </a:p>
                  </a:txBody>
                  <a:tcPr marL="7620" marR="7620" marT="7620"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87682">
                <a:tc>
                  <a:txBody>
                    <a:bodyPr/>
                    <a:lstStyle/>
                    <a:p>
                      <a:pPr algn="ctr" rtl="1" fontAlgn="b"/>
                      <a:r>
                        <a:rPr lang="ar-TN" sz="2000" b="0" i="0" u="none" strike="noStrike" dirty="0">
                          <a:solidFill>
                            <a:srgbClr val="000000"/>
                          </a:solidFill>
                          <a:latin typeface="Calibri"/>
                        </a:rPr>
                        <a:t>المنطقة الثانية </a:t>
                      </a: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76.5%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fr-FR" sz="2000" b="0" i="0" u="none" strike="noStrike" dirty="0" smtClean="0">
                          <a:solidFill>
                            <a:srgbClr val="000000"/>
                          </a:solidFill>
                          <a:latin typeface="Calibri"/>
                        </a:rPr>
                        <a:t>23.5</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73.5%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87682">
                <a:tc>
                  <a:txBody>
                    <a:bodyPr/>
                    <a:lstStyle/>
                    <a:p>
                      <a:pPr algn="ctr" rtl="1" fontAlgn="b"/>
                      <a:r>
                        <a:rPr lang="ar-TN" sz="2000" b="0" i="0" u="none" strike="noStrike" dirty="0">
                          <a:solidFill>
                            <a:srgbClr val="000000"/>
                          </a:solidFill>
                          <a:latin typeface="Calibri"/>
                        </a:rPr>
                        <a:t>المنطقة الثالثة </a:t>
                      </a: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46%</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54%</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87%</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87682">
                <a:tc>
                  <a:txBody>
                    <a:bodyPr/>
                    <a:lstStyle/>
                    <a:p>
                      <a:pPr algn="ctr" rtl="1" fontAlgn="b"/>
                      <a:r>
                        <a:rPr lang="ar-TN" sz="2000" b="0" i="0" u="none" strike="noStrike" dirty="0" smtClean="0">
                          <a:solidFill>
                            <a:srgbClr val="000000"/>
                          </a:solidFill>
                          <a:latin typeface="Calibri"/>
                        </a:rPr>
                        <a:t>المنطقة الرابعة</a:t>
                      </a:r>
                      <a:endParaRPr lang="ar-TN" sz="2000" b="0" i="0" u="none" strike="noStrike" dirty="0">
                        <a:solidFill>
                          <a:srgbClr val="000000"/>
                        </a:solidFill>
                        <a:latin typeface="Calibri"/>
                      </a:endParaRP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70%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fr-FR" sz="2000" b="0" i="0" u="none" strike="noStrike" dirty="0" smtClean="0">
                          <a:solidFill>
                            <a:srgbClr val="000000"/>
                          </a:solidFill>
                          <a:latin typeface="Calibri"/>
                        </a:rPr>
                        <a:t>30</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81.5%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87682">
                <a:tc>
                  <a:txBody>
                    <a:bodyPr/>
                    <a:lstStyle/>
                    <a:p>
                      <a:pPr algn="r" rtl="1" fontAlgn="b"/>
                      <a:r>
                        <a:rPr lang="ar-TN" sz="2000" b="0" i="0" u="none" strike="noStrike" dirty="0" smtClean="0">
                          <a:solidFill>
                            <a:srgbClr val="000000"/>
                          </a:solidFill>
                          <a:latin typeface="Calibri"/>
                        </a:rPr>
                        <a:t>المنطقة الخامسة</a:t>
                      </a:r>
                      <a:endParaRPr lang="ar-TN" sz="2000" b="0" i="0" u="none" strike="noStrike" dirty="0">
                        <a:solidFill>
                          <a:srgbClr val="000000"/>
                        </a:solidFill>
                        <a:latin typeface="Calibri"/>
                      </a:endParaRP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42%</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fr-FR" sz="2000" b="0" i="0" u="none" strike="noStrike" dirty="0" smtClean="0">
                          <a:solidFill>
                            <a:srgbClr val="000000"/>
                          </a:solidFill>
                          <a:latin typeface="Calibri"/>
                        </a:rPr>
                        <a:t>58</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80%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87682">
                <a:tc>
                  <a:txBody>
                    <a:bodyPr/>
                    <a:lstStyle/>
                    <a:p>
                      <a:pPr algn="ctr" rtl="1" fontAlgn="b"/>
                      <a:r>
                        <a:rPr lang="ar-TN" sz="2000" b="0" i="0" u="none" strike="noStrike" dirty="0">
                          <a:solidFill>
                            <a:srgbClr val="000000"/>
                          </a:solidFill>
                          <a:latin typeface="Calibri"/>
                        </a:rPr>
                        <a:t>المنطقة </a:t>
                      </a:r>
                      <a:r>
                        <a:rPr lang="ar-TN" sz="2000" b="0" i="0" u="none" strike="noStrike" dirty="0" smtClean="0">
                          <a:solidFill>
                            <a:srgbClr val="000000"/>
                          </a:solidFill>
                          <a:latin typeface="Calibri"/>
                        </a:rPr>
                        <a:t>السادسة </a:t>
                      </a:r>
                      <a:endParaRPr lang="ar-TN" sz="2000" b="0" i="0" u="none" strike="noStrike" dirty="0">
                        <a:solidFill>
                          <a:srgbClr val="000000"/>
                        </a:solidFill>
                        <a:latin typeface="Calibri"/>
                      </a:endParaRP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58%</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fr-FR" sz="2000" b="0" i="0" u="none" strike="noStrike" dirty="0" smtClean="0">
                          <a:solidFill>
                            <a:srgbClr val="000000"/>
                          </a:solidFill>
                          <a:latin typeface="Calibri"/>
                        </a:rPr>
                        <a:t>42</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81%</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87682">
                <a:tc>
                  <a:txBody>
                    <a:bodyPr/>
                    <a:lstStyle/>
                    <a:p>
                      <a:pPr algn="ctr" rtl="1" fontAlgn="b"/>
                      <a:r>
                        <a:rPr lang="ar-TN" sz="2000" b="0" i="0" u="none" strike="noStrike" dirty="0" smtClean="0">
                          <a:solidFill>
                            <a:srgbClr val="000000"/>
                          </a:solidFill>
                          <a:latin typeface="Calibri"/>
                        </a:rPr>
                        <a:t>المنطقة السابعة</a:t>
                      </a:r>
                      <a:endParaRPr lang="ar-TN" sz="2000" b="0" i="0" u="none" strike="noStrike" dirty="0">
                        <a:solidFill>
                          <a:srgbClr val="000000"/>
                        </a:solidFill>
                        <a:latin typeface="Calibri"/>
                      </a:endParaRP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fr-FR" sz="2000" b="0" i="0" u="none" strike="noStrike" dirty="0" smtClean="0">
                          <a:solidFill>
                            <a:srgbClr val="000000"/>
                          </a:solidFill>
                          <a:latin typeface="Calibri"/>
                        </a:rPr>
                        <a:t>5</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en-US" sz="2000" b="0" i="0" u="none" strike="noStrike" dirty="0" smtClean="0">
                          <a:solidFill>
                            <a:srgbClr val="000000"/>
                          </a:solidFill>
                          <a:latin typeface="Calibri"/>
                        </a:rPr>
                        <a:t>80%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87682">
                <a:tc>
                  <a:txBody>
                    <a:bodyPr/>
                    <a:lstStyle/>
                    <a:p>
                      <a:pPr algn="ctr" rtl="1" fontAlgn="b"/>
                      <a:r>
                        <a:rPr lang="ar-TN" sz="2000" b="0" i="0" u="none" strike="noStrike" dirty="0">
                          <a:solidFill>
                            <a:srgbClr val="000000"/>
                          </a:solidFill>
                          <a:latin typeface="Calibri"/>
                        </a:rPr>
                        <a:t>المنطقة </a:t>
                      </a:r>
                      <a:r>
                        <a:rPr lang="ar-TN" sz="2000" b="0" i="0" u="none" strike="noStrike" dirty="0" smtClean="0">
                          <a:solidFill>
                            <a:srgbClr val="000000"/>
                          </a:solidFill>
                          <a:latin typeface="Calibri"/>
                        </a:rPr>
                        <a:t>الثامنة </a:t>
                      </a:r>
                      <a:endParaRPr lang="ar-TN" sz="2000" b="0" i="0" u="none" strike="noStrike" dirty="0">
                        <a:solidFill>
                          <a:srgbClr val="000000"/>
                        </a:solidFill>
                        <a:latin typeface="Calibri"/>
                      </a:endParaRP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b"/>
                      <a:r>
                        <a:rPr lang="en-US" sz="2000" b="0" i="0" u="none" strike="noStrike" dirty="0" smtClean="0">
                          <a:solidFill>
                            <a:srgbClr val="000000"/>
                          </a:solidFill>
                          <a:latin typeface="Calibri"/>
                        </a:rPr>
                        <a:t>75%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b"/>
                      <a:r>
                        <a:rPr lang="en-US" sz="2000" b="0" i="0" u="none" strike="noStrike" dirty="0" smtClean="0">
                          <a:solidFill>
                            <a:srgbClr val="000000"/>
                          </a:solidFill>
                          <a:latin typeface="Calibri"/>
                        </a:rPr>
                        <a:t>25%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b"/>
                      <a:r>
                        <a:rPr lang="en-US" sz="2000" b="0" i="0" u="none" strike="noStrike" dirty="0" smtClean="0">
                          <a:solidFill>
                            <a:srgbClr val="000000"/>
                          </a:solidFill>
                          <a:latin typeface="Calibri"/>
                        </a:rPr>
                        <a:t>40%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b"/>
                      <a:r>
                        <a:rPr lang="en-US" sz="2000" b="0" i="0" u="none" strike="noStrike" dirty="0" smtClean="0">
                          <a:solidFill>
                            <a:srgbClr val="000000"/>
                          </a:solidFill>
                          <a:latin typeface="Calibri"/>
                        </a:rPr>
                        <a:t>95%</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rtl="0" fontAlgn="b"/>
                      <a:r>
                        <a:rPr lang="en-US" sz="2000" b="0" i="0" u="none" strike="noStrike" dirty="0" smtClean="0">
                          <a:solidFill>
                            <a:srgbClr val="000000"/>
                          </a:solidFill>
                          <a:latin typeface="Calibri"/>
                        </a:rPr>
                        <a:t>0%</a:t>
                      </a:r>
                      <a:endParaRPr lang="en-US" sz="2000" b="0" i="0" u="none" strike="noStrike" dirty="0">
                        <a:solidFill>
                          <a:srgbClr val="000000"/>
                        </a:solidFill>
                        <a:latin typeface="Calibri"/>
                      </a:endParaRP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6" name="ZoneTexte 5"/>
          <p:cNvSpPr txBox="1"/>
          <p:nvPr/>
        </p:nvSpPr>
        <p:spPr>
          <a:xfrm>
            <a:off x="1979712" y="476672"/>
            <a:ext cx="5256584" cy="861774"/>
          </a:xfrm>
          <a:prstGeom prst="rect">
            <a:avLst/>
          </a:prstGeom>
          <a:noFill/>
        </p:spPr>
        <p:txBody>
          <a:bodyPr wrap="square" rtlCol="0">
            <a:spAutoFit/>
          </a:bodyPr>
          <a:lstStyle/>
          <a:p>
            <a:r>
              <a:rPr lang="ar-TN" sz="3200" b="1" dirty="0" smtClean="0">
                <a:solidFill>
                  <a:srgbClr val="000000"/>
                </a:solidFill>
                <a:effectLst>
                  <a:outerShdw blurRad="38100" dist="38100" dir="2700000" algn="tl">
                    <a:srgbClr val="000000">
                      <a:alpha val="43137"/>
                    </a:srgbClr>
                  </a:outerShdw>
                </a:effectLst>
              </a:rPr>
              <a:t>بطاقة التشخيص العام حسب المناطق </a:t>
            </a:r>
          </a:p>
          <a:p>
            <a:pPr algn="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aphique 6"/>
          <p:cNvGraphicFramePr/>
          <p:nvPr/>
        </p:nvGraphicFramePr>
        <p:xfrm>
          <a:off x="251520" y="980728"/>
          <a:ext cx="8640960"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38"/>
            <a:ext cx="8229600" cy="1143000"/>
          </a:xfrm>
        </p:spPr>
        <p:txBody>
          <a:bodyPr/>
          <a:lstStyle/>
          <a:p>
            <a:r>
              <a:rPr lang="ar-TN" b="1" u="sng" dirty="0"/>
              <a:t>تشخيص البنية الأساسية</a:t>
            </a:r>
            <a:endParaRPr lang="en-US" dirty="0"/>
          </a:p>
        </p:txBody>
      </p:sp>
      <p:sp>
        <p:nvSpPr>
          <p:cNvPr id="9217" name="Rectangle 1"/>
          <p:cNvSpPr>
            <a:spLocks noChangeArrowheads="1"/>
          </p:cNvSpPr>
          <p:nvPr/>
        </p:nvSpPr>
        <p:spPr bwMode="auto">
          <a:xfrm>
            <a:off x="0" y="64291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TN" sz="28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يتمثل التشخيص في تحليل المعطيات والبنية التحتية التي تم جردها مع بيان العراقيل  ونقاط القوة والضعف ثم توزيع هذه المرافق حسب نوعية التدخل المطلوب.</a:t>
            </a:r>
            <a:endParaRPr kumimoji="0" lang="ar-TN" sz="4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32" y="2071678"/>
          <a:ext cx="9096427" cy="4679312"/>
        </p:xfrm>
        <a:graphic>
          <a:graphicData uri="http://schemas.openxmlformats.org/drawingml/2006/table">
            <a:tbl>
              <a:tblPr/>
              <a:tblGrid>
                <a:gridCol w="3421526"/>
                <a:gridCol w="4008026"/>
                <a:gridCol w="1666875"/>
              </a:tblGrid>
              <a:tr h="571504">
                <a:tc>
                  <a:txBody>
                    <a:bodyPr/>
                    <a:lstStyle/>
                    <a:p>
                      <a:pPr algn="ctr" rtl="1">
                        <a:spcAft>
                          <a:spcPts val="0"/>
                        </a:spcAft>
                      </a:pPr>
                      <a:r>
                        <a:rPr lang="ar-SA" sz="2800" b="1" dirty="0">
                          <a:solidFill>
                            <a:srgbClr val="000000"/>
                          </a:solidFill>
                          <a:latin typeface="Times New Roman"/>
                          <a:ea typeface="Times New Roman"/>
                          <a:cs typeface="Simplified Arabic"/>
                        </a:rPr>
                        <a:t>المقترحات</a:t>
                      </a:r>
                      <a:endParaRPr lang="fr-FR" sz="2800" dirty="0">
                        <a:latin typeface="Times New Roman"/>
                        <a:ea typeface="Times New Roman"/>
                        <a:cs typeface="Simplified Arabic"/>
                      </a:endParaRPr>
                    </a:p>
                  </a:txBody>
                  <a:tcPr marL="51742" marR="51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1">
                        <a:spcAft>
                          <a:spcPts val="0"/>
                        </a:spcAft>
                      </a:pPr>
                      <a:r>
                        <a:rPr lang="ar-SA" sz="2800" b="1">
                          <a:solidFill>
                            <a:srgbClr val="000000"/>
                          </a:solidFill>
                          <a:latin typeface="Times New Roman"/>
                          <a:ea typeface="Times New Roman"/>
                          <a:cs typeface="Simplified Arabic"/>
                        </a:rPr>
                        <a:t>تحليل نتائج الجرد</a:t>
                      </a:r>
                      <a:endParaRPr lang="fr-FR" sz="2800">
                        <a:latin typeface="Times New Roman"/>
                        <a:ea typeface="Times New Roman"/>
                        <a:cs typeface="Simplified Arabic"/>
                      </a:endParaRPr>
                    </a:p>
                  </a:txBody>
                  <a:tcPr marL="51742" marR="51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1">
                        <a:spcAft>
                          <a:spcPts val="0"/>
                        </a:spcAft>
                      </a:pPr>
                      <a:r>
                        <a:rPr lang="ar-SA" sz="2800" b="1" dirty="0">
                          <a:solidFill>
                            <a:srgbClr val="000000"/>
                          </a:solidFill>
                          <a:latin typeface="Times New Roman"/>
                          <a:ea typeface="Times New Roman"/>
                          <a:cs typeface="Simplified Arabic"/>
                        </a:rPr>
                        <a:t>المنطقة</a:t>
                      </a:r>
                      <a:endParaRPr lang="fr-FR" sz="2800" dirty="0">
                        <a:latin typeface="Times New Roman"/>
                        <a:ea typeface="Times New Roman"/>
                        <a:cs typeface="Simplified Arabic"/>
                      </a:endParaRPr>
                    </a:p>
                  </a:txBody>
                  <a:tcPr marL="51742" marR="51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357322">
                <a:tc>
                  <a:txBody>
                    <a:bodyPr/>
                    <a:lstStyle/>
                    <a:p>
                      <a:pPr marL="342900" lvl="0" indent="-342900" algn="r" rtl="1">
                        <a:spcAft>
                          <a:spcPts val="0"/>
                        </a:spcAft>
                        <a:buFont typeface="Simplified Arabic"/>
                        <a:buChar char="-"/>
                      </a:pPr>
                      <a:r>
                        <a:rPr lang="ar-TN" sz="2000" b="1" dirty="0" smtClean="0">
                          <a:latin typeface="Times New Roman"/>
                          <a:ea typeface="Times New Roman"/>
                          <a:cs typeface="Simplified Arabic"/>
                        </a:rPr>
                        <a:t>مقترحة ضمن برنامج تهذيب الأحياء 2017</a:t>
                      </a:r>
                    </a:p>
                    <a:p>
                      <a:pPr marL="342900" lvl="0" indent="-342900" algn="r" rtl="1">
                        <a:spcAft>
                          <a:spcPts val="0"/>
                        </a:spcAft>
                        <a:buFont typeface="Simplified Arabic"/>
                        <a:buChar char="-"/>
                      </a:pPr>
                      <a:r>
                        <a:rPr lang="ar-TN" sz="2000" b="1" dirty="0" smtClean="0">
                          <a:latin typeface="Times New Roman"/>
                          <a:ea typeface="Times New Roman"/>
                          <a:cs typeface="Simplified Arabic"/>
                        </a:rPr>
                        <a:t>الأشغال بصدد الإنجاز</a:t>
                      </a:r>
                      <a:endParaRPr lang="fr-FR" sz="2000" b="1"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حسنة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متوسطة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a:t>
                      </a:r>
                      <a:r>
                        <a:rPr lang="ar-SA" sz="2000" b="1" dirty="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جيدة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000" b="1" dirty="0">
                          <a:latin typeface="Times New Roman"/>
                          <a:ea typeface="Times New Roman"/>
                          <a:cs typeface="Simplified Arabic"/>
                        </a:rPr>
                        <a:t>المنطقة 1</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5884">
                <a:tc>
                  <a:txBody>
                    <a:bodyPr/>
                    <a:lstStyle/>
                    <a:p>
                      <a:pPr marL="342900" lvl="0" indent="-342900" algn="r" rtl="1">
                        <a:spcAft>
                          <a:spcPts val="0"/>
                        </a:spcAft>
                        <a:buFont typeface="Simplified Arabic"/>
                        <a:buChar char="-"/>
                      </a:pPr>
                      <a:r>
                        <a:rPr lang="ar-TN" sz="2000" b="1" dirty="0" smtClean="0">
                          <a:latin typeface="Times New Roman"/>
                          <a:ea typeface="Times New Roman"/>
                          <a:cs typeface="Simplified Arabic"/>
                        </a:rPr>
                        <a:t>توسيع</a:t>
                      </a:r>
                      <a:r>
                        <a:rPr lang="ar-SA" sz="2000" b="1" dirty="0" smtClean="0">
                          <a:latin typeface="Times New Roman"/>
                          <a:ea typeface="Times New Roman"/>
                          <a:cs typeface="Simplified Arabic"/>
                        </a:rPr>
                        <a:t>  </a:t>
                      </a:r>
                      <a:r>
                        <a:rPr lang="ar-SA" sz="2000" b="1" dirty="0">
                          <a:latin typeface="Times New Roman"/>
                          <a:ea typeface="Times New Roman"/>
                          <a:cs typeface="Simplified Arabic"/>
                        </a:rPr>
                        <a:t>شبكة  تنوير</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a:t>
                      </a:r>
                      <a:r>
                        <a:rPr lang="ar-SA" sz="2000" b="1" dirty="0">
                          <a:solidFill>
                            <a:srgbClr val="000000"/>
                          </a:solidFill>
                          <a:latin typeface="Times New Roman"/>
                          <a:ea typeface="Times New Roman"/>
                          <a:cs typeface="Simplified Arabic"/>
                        </a:rPr>
                        <a:t>: 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000" b="1" dirty="0">
                          <a:latin typeface="Times New Roman"/>
                          <a:ea typeface="Times New Roman"/>
                          <a:cs typeface="Simplified Arabic"/>
                        </a:rPr>
                        <a:t>المنطقة 2</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4602">
                <a:tc>
                  <a:txBody>
                    <a:bodyPr/>
                    <a:lstStyle/>
                    <a:p>
                      <a:pPr marL="342900" lvl="0" indent="-342900" algn="r" rtl="1">
                        <a:spcAft>
                          <a:spcPts val="0"/>
                        </a:spcAft>
                        <a:buFont typeface="Simplified Arabic"/>
                        <a:buChar char="-"/>
                      </a:pPr>
                      <a:r>
                        <a:rPr lang="ar-TN" sz="2000" b="1" dirty="0" smtClean="0">
                          <a:latin typeface="Times New Roman"/>
                          <a:ea typeface="Times New Roman"/>
                          <a:cs typeface="Simplified Arabic"/>
                        </a:rPr>
                        <a:t>مقترحة ضمن برنامج </a:t>
                      </a:r>
                      <a:r>
                        <a:rPr lang="ar-TN" sz="2000" b="1" dirty="0" err="1" smtClean="0">
                          <a:latin typeface="Times New Roman"/>
                          <a:ea typeface="Times New Roman"/>
                          <a:cs typeface="Simplified Arabic"/>
                        </a:rPr>
                        <a:t>الإستثمار</a:t>
                      </a:r>
                      <a:r>
                        <a:rPr lang="ar-TN" sz="2000" b="1" dirty="0" smtClean="0">
                          <a:latin typeface="Times New Roman"/>
                          <a:ea typeface="Times New Roman"/>
                          <a:cs typeface="Simplified Arabic"/>
                        </a:rPr>
                        <a:t> البلدي </a:t>
                      </a:r>
                      <a:r>
                        <a:rPr lang="ar-TN" sz="2000" b="1" dirty="0" err="1" smtClean="0">
                          <a:latin typeface="Times New Roman"/>
                          <a:ea typeface="Times New Roman"/>
                          <a:cs typeface="Simplified Arabic"/>
                        </a:rPr>
                        <a:t>لسنة2017</a:t>
                      </a:r>
                      <a:endParaRPr lang="ar-TN" sz="2000" b="1"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latin typeface="Times New Roman"/>
                          <a:ea typeface="Times New Roman"/>
                          <a:cs typeface="Simplified Arabic"/>
                        </a:rPr>
                        <a:t>الأشغال بصدد الإنجاز</a:t>
                      </a:r>
                      <a:endParaRPr lang="fr-FR" sz="2000" b="1"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متوسطة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 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المنطقة </a:t>
                      </a:r>
                      <a:r>
                        <a:rPr lang="ar-TN" sz="2000" b="1" dirty="0" smtClean="0">
                          <a:latin typeface="Times New Roman"/>
                          <a:ea typeface="Times New Roman"/>
                          <a:cs typeface="Simplified Arabic"/>
                        </a:rPr>
                        <a:t>3</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79511" y="188640"/>
          <a:ext cx="8784977" cy="6244513"/>
        </p:xfrm>
        <a:graphic>
          <a:graphicData uri="http://schemas.openxmlformats.org/drawingml/2006/table">
            <a:tbl>
              <a:tblPr/>
              <a:tblGrid>
                <a:gridCol w="3192387"/>
                <a:gridCol w="3949892"/>
                <a:gridCol w="1642698"/>
              </a:tblGrid>
              <a:tr h="548605">
                <a:tc>
                  <a:txBody>
                    <a:bodyPr/>
                    <a:lstStyle/>
                    <a:p>
                      <a:pPr algn="ctr" rtl="1">
                        <a:spcAft>
                          <a:spcPts val="0"/>
                        </a:spcAft>
                      </a:pPr>
                      <a:r>
                        <a:rPr lang="ar-SA" sz="2800" b="1" dirty="0">
                          <a:solidFill>
                            <a:srgbClr val="000000"/>
                          </a:solidFill>
                          <a:latin typeface="Times New Roman"/>
                          <a:ea typeface="Times New Roman"/>
                          <a:cs typeface="Simplified Arabic"/>
                        </a:rPr>
                        <a:t>المقترحات</a:t>
                      </a:r>
                      <a:endParaRPr lang="fr-FR" sz="2800" dirty="0">
                        <a:latin typeface="Times New Roman"/>
                        <a:ea typeface="Times New Roman"/>
                        <a:cs typeface="Simplified Arabic"/>
                      </a:endParaRPr>
                    </a:p>
                  </a:txBody>
                  <a:tcPr marL="51742" marR="51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1">
                        <a:spcAft>
                          <a:spcPts val="0"/>
                        </a:spcAft>
                      </a:pPr>
                      <a:r>
                        <a:rPr lang="ar-SA" sz="2800" b="1" dirty="0">
                          <a:solidFill>
                            <a:srgbClr val="000000"/>
                          </a:solidFill>
                          <a:latin typeface="Times New Roman"/>
                          <a:ea typeface="Times New Roman"/>
                          <a:cs typeface="Simplified Arabic"/>
                        </a:rPr>
                        <a:t>تحليل نتائج الجرد</a:t>
                      </a:r>
                      <a:endParaRPr lang="fr-FR" sz="2800" dirty="0">
                        <a:latin typeface="Times New Roman"/>
                        <a:ea typeface="Times New Roman"/>
                        <a:cs typeface="Simplified Arabic"/>
                      </a:endParaRPr>
                    </a:p>
                  </a:txBody>
                  <a:tcPr marL="51742" marR="51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1">
                        <a:spcAft>
                          <a:spcPts val="0"/>
                        </a:spcAft>
                      </a:pPr>
                      <a:r>
                        <a:rPr lang="ar-SA" sz="2800" b="1" dirty="0">
                          <a:solidFill>
                            <a:srgbClr val="000000"/>
                          </a:solidFill>
                          <a:latin typeface="Times New Roman"/>
                          <a:ea typeface="Times New Roman"/>
                          <a:cs typeface="Simplified Arabic"/>
                        </a:rPr>
                        <a:t>المنطقة</a:t>
                      </a:r>
                      <a:endParaRPr lang="fr-FR" sz="2800" dirty="0">
                        <a:latin typeface="Times New Roman"/>
                        <a:ea typeface="Times New Roman"/>
                        <a:cs typeface="Simplified Arabic"/>
                      </a:endParaRPr>
                    </a:p>
                  </a:txBody>
                  <a:tcPr marL="51742" marR="51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053314">
                <a:tc>
                  <a:txBody>
                    <a:bodyPr/>
                    <a:lstStyle/>
                    <a:p>
                      <a:pPr marL="342900" lvl="0" indent="-342900" algn="r" rtl="1">
                        <a:spcAft>
                          <a:spcPts val="0"/>
                        </a:spcAft>
                        <a:buFont typeface="Simplified Arabic"/>
                        <a:buChar char="-"/>
                      </a:pPr>
                      <a:r>
                        <a:rPr lang="ar-TN" sz="2000" b="1" dirty="0" smtClean="0">
                          <a:latin typeface="Times New Roman"/>
                          <a:ea typeface="Times New Roman"/>
                          <a:cs typeface="Simplified Arabic"/>
                        </a:rPr>
                        <a:t>مقترحة ضمن برنامج تهذيب الأحياء 2018</a:t>
                      </a: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err="1">
                          <a:solidFill>
                            <a:srgbClr val="000000"/>
                          </a:solidFill>
                          <a:latin typeface="Times New Roman"/>
                          <a:ea typeface="Times New Roman"/>
                          <a:cs typeface="Simplified Arabic"/>
                        </a:rPr>
                        <a:t>:</a:t>
                      </a:r>
                      <a:r>
                        <a:rPr lang="ar-SA" sz="2000" b="1" dirty="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a:t>
                      </a:r>
                      <a:r>
                        <a:rPr lang="ar-SA" sz="2000" b="1" dirty="0" err="1">
                          <a:solidFill>
                            <a:srgbClr val="000000"/>
                          </a:solidFill>
                          <a:latin typeface="Times New Roman"/>
                          <a:ea typeface="Times New Roman"/>
                          <a:cs typeface="Simplified Arabic"/>
                        </a:rPr>
                        <a:t>:</a:t>
                      </a:r>
                      <a:r>
                        <a:rPr lang="ar-SA" sz="2000" b="1" dirty="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000" b="1" dirty="0">
                          <a:latin typeface="Times New Roman"/>
                          <a:ea typeface="Times New Roman"/>
                          <a:cs typeface="Simplified Arabic"/>
                        </a:rPr>
                        <a:t>المنطقة </a:t>
                      </a:r>
                      <a:r>
                        <a:rPr lang="ar-TN" sz="2000" b="1" dirty="0" smtClean="0">
                          <a:latin typeface="Times New Roman"/>
                          <a:ea typeface="Times New Roman"/>
                          <a:cs typeface="Simplified Arabic"/>
                        </a:rPr>
                        <a:t>4</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314">
                <a:tc>
                  <a:txBody>
                    <a:bodyPr/>
                    <a:lstStyle/>
                    <a:p>
                      <a:pPr marL="342900" lvl="0" indent="-342900" algn="r" rtl="1">
                        <a:spcAft>
                          <a:spcPts val="0"/>
                        </a:spcAft>
                        <a:buFont typeface="Simplified Arabic"/>
                        <a:buChar char="-"/>
                      </a:pPr>
                      <a:r>
                        <a:rPr lang="ar-TN" sz="2000" b="1" dirty="0" smtClean="0">
                          <a:latin typeface="Times New Roman"/>
                          <a:ea typeface="Times New Roman"/>
                          <a:cs typeface="Simplified Arabic"/>
                        </a:rPr>
                        <a:t>إمكانية التدخل في الطرقات</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a:t>
                      </a:r>
                      <a:r>
                        <a:rPr lang="ar-SA" sz="2000" b="1" dirty="0">
                          <a:solidFill>
                            <a:srgbClr val="000000"/>
                          </a:solidFill>
                          <a:latin typeface="Times New Roman"/>
                          <a:ea typeface="Times New Roman"/>
                          <a:cs typeface="Simplified Arabic"/>
                        </a:rPr>
                        <a:t>: 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2000" b="1" dirty="0">
                          <a:latin typeface="Times New Roman"/>
                          <a:ea typeface="Times New Roman"/>
                          <a:cs typeface="Simplified Arabic"/>
                        </a:rPr>
                        <a:t>المنطقة </a:t>
                      </a:r>
                      <a:r>
                        <a:rPr lang="ar-TN" sz="2000" b="1" dirty="0" smtClean="0">
                          <a:latin typeface="Times New Roman"/>
                          <a:ea typeface="Times New Roman"/>
                          <a:cs typeface="Simplified Arabic"/>
                        </a:rPr>
                        <a:t>5</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314">
                <a:tc>
                  <a:txBody>
                    <a:bodyPr/>
                    <a:lstStyle/>
                    <a:p>
                      <a:pPr marL="342900" marR="0" lvl="0" indent="-342900" algn="r" defTabSz="914400" rtl="1" eaLnBrk="1" fontAlgn="auto" latinLnBrk="0" hangingPunct="1">
                        <a:lnSpc>
                          <a:spcPct val="100000"/>
                        </a:lnSpc>
                        <a:spcBef>
                          <a:spcPts val="0"/>
                        </a:spcBef>
                        <a:spcAft>
                          <a:spcPts val="0"/>
                        </a:spcAft>
                        <a:buClrTx/>
                        <a:buSzTx/>
                        <a:buFont typeface="Simplified Arabic"/>
                        <a:buChar char="-"/>
                        <a:tabLst/>
                        <a:defRPr/>
                      </a:pPr>
                      <a:r>
                        <a:rPr lang="ar-TN" sz="2000" b="1" dirty="0" smtClean="0">
                          <a:latin typeface="Times New Roman"/>
                          <a:ea typeface="Times New Roman"/>
                          <a:cs typeface="Simplified Arabic"/>
                        </a:rPr>
                        <a:t>إمكانية التدخل في تطهير شبكة التنوير</a:t>
                      </a:r>
                      <a:endParaRPr lang="fr-FR" sz="2000" b="1" dirty="0" smtClean="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متوسط</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متوسطة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 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المنطقة </a:t>
                      </a:r>
                      <a:r>
                        <a:rPr lang="ar-TN" sz="2000" b="1" dirty="0" smtClean="0">
                          <a:latin typeface="Times New Roman"/>
                          <a:ea typeface="Times New Roman"/>
                          <a:cs typeface="Simplified Arabic"/>
                        </a:rPr>
                        <a:t>6</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0047">
                <a:tc>
                  <a:txBody>
                    <a:bodyPr/>
                    <a:lstStyle/>
                    <a:p>
                      <a:pPr marL="342900" lvl="0" indent="-342900" algn="r" rtl="1">
                        <a:spcAft>
                          <a:spcPts val="0"/>
                        </a:spcAft>
                        <a:buFont typeface="Simplified Arabic"/>
                        <a:buChar char="-"/>
                      </a:pPr>
                      <a:r>
                        <a:rPr lang="ar-TN" sz="2000" b="1" dirty="0" smtClean="0">
                          <a:latin typeface="Times New Roman"/>
                          <a:ea typeface="Times New Roman"/>
                          <a:cs typeface="Simplified Arabic"/>
                        </a:rPr>
                        <a:t>مبرمج ضمن مشاريع المجلس</a:t>
                      </a:r>
                      <a:r>
                        <a:rPr lang="ar-TN" sz="2000" b="1" baseline="0" dirty="0" smtClean="0">
                          <a:latin typeface="Times New Roman"/>
                          <a:ea typeface="Times New Roman"/>
                          <a:cs typeface="Simplified Arabic"/>
                        </a:rPr>
                        <a:t> </a:t>
                      </a:r>
                      <a:r>
                        <a:rPr lang="ar-TN" sz="2000" b="1" baseline="0" dirty="0" err="1" smtClean="0">
                          <a:latin typeface="Times New Roman"/>
                          <a:ea typeface="Times New Roman"/>
                          <a:cs typeface="Simplified Arabic"/>
                        </a:rPr>
                        <a:t>الجهوي</a:t>
                      </a:r>
                      <a:r>
                        <a:rPr lang="ar-TN" sz="2000" b="1" baseline="0" dirty="0" smtClean="0">
                          <a:latin typeface="Times New Roman"/>
                          <a:ea typeface="Times New Roman"/>
                          <a:cs typeface="Simplified Arabic"/>
                        </a:rPr>
                        <a:t> للتنمية  2017 و الأشغال بصدد الإنجاز</a:t>
                      </a:r>
                      <a:endParaRPr lang="fr-FR" sz="2000" b="1"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حسنة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حسنة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 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المنطقة </a:t>
                      </a:r>
                      <a:r>
                        <a:rPr lang="ar-TN" sz="2000" b="1" dirty="0" smtClean="0">
                          <a:latin typeface="Times New Roman"/>
                          <a:ea typeface="Times New Roman"/>
                          <a:cs typeface="Simplified Arabic"/>
                        </a:rPr>
                        <a:t>7</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5919">
                <a:tc>
                  <a:txBody>
                    <a:bodyPr/>
                    <a:lstStyle/>
                    <a:p>
                      <a:pPr marL="342900" marR="0" lvl="0" indent="-342900" algn="r" defTabSz="914400" rtl="1" eaLnBrk="1" fontAlgn="auto" latinLnBrk="0" hangingPunct="1">
                        <a:lnSpc>
                          <a:spcPct val="100000"/>
                        </a:lnSpc>
                        <a:spcBef>
                          <a:spcPts val="0"/>
                        </a:spcBef>
                        <a:spcAft>
                          <a:spcPts val="0"/>
                        </a:spcAft>
                        <a:buClrTx/>
                        <a:buSzTx/>
                        <a:buFont typeface="Simplified Arabic"/>
                        <a:buChar char="-"/>
                        <a:tabLst/>
                        <a:defRPr/>
                      </a:pPr>
                      <a:r>
                        <a:rPr lang="ar-TN" sz="2000" b="1" dirty="0" smtClean="0">
                          <a:latin typeface="Times New Roman"/>
                          <a:ea typeface="Times New Roman"/>
                          <a:cs typeface="Simplified Arabic"/>
                        </a:rPr>
                        <a:t>إمكانية التدخل في تطهير شبكة التنوير</a:t>
                      </a:r>
                      <a:endParaRPr lang="fr-FR" sz="2000" b="1" dirty="0" smtClean="0">
                        <a:latin typeface="Times New Roman"/>
                        <a:ea typeface="Times New Roman"/>
                        <a:cs typeface="Simplified Arabic"/>
                      </a:endParaRPr>
                    </a:p>
                    <a:p>
                      <a:pPr marL="342900" lvl="0" indent="-342900" algn="r" rtl="1">
                        <a:spcAft>
                          <a:spcPts val="0"/>
                        </a:spcAft>
                        <a:buFont typeface="Simplified Arabic"/>
                        <a:buChar char="-"/>
                      </a:pPr>
                      <a:endParaRPr lang="fr-FR" sz="2000" b="1"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الطرقات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الارصفة </a:t>
                      </a:r>
                      <a:r>
                        <a:rPr lang="ar-SA" sz="2000" b="1" dirty="0" err="1" smtClean="0">
                          <a:solidFill>
                            <a:srgbClr val="000000"/>
                          </a:solidFill>
                          <a:latin typeface="Times New Roman"/>
                          <a:ea typeface="Times New Roman"/>
                          <a:cs typeface="Simplified Arabic"/>
                        </a:rPr>
                        <a:t>:</a:t>
                      </a:r>
                      <a:r>
                        <a:rPr lang="ar-SA" sz="2000" b="1" dirty="0" smtClean="0">
                          <a:solidFill>
                            <a:srgbClr val="000000"/>
                          </a:solidFill>
                          <a:latin typeface="Times New Roman"/>
                          <a:ea typeface="Times New Roman"/>
                          <a:cs typeface="Simplified Arabic"/>
                        </a:rPr>
                        <a:t> </a:t>
                      </a:r>
                      <a:r>
                        <a:rPr lang="ar-TN" sz="2000" b="1" dirty="0" smtClean="0">
                          <a:solidFill>
                            <a:srgbClr val="000000"/>
                          </a:solidFill>
                          <a:latin typeface="Times New Roman"/>
                          <a:ea typeface="Times New Roman"/>
                          <a:cs typeface="Simplified Arabic"/>
                        </a:rPr>
                        <a:t>رديئة</a:t>
                      </a:r>
                      <a:endParaRPr lang="fr-FR" sz="2000" dirty="0" smtClean="0">
                        <a:latin typeface="Times New Roman"/>
                        <a:ea typeface="Times New Roman"/>
                        <a:cs typeface="Simplified Arabic"/>
                      </a:endParaRPr>
                    </a:p>
                    <a:p>
                      <a:pPr marL="342900" lvl="0" indent="-342900" algn="r" rtl="1">
                        <a:spcAft>
                          <a:spcPts val="0"/>
                        </a:spcAft>
                        <a:buFont typeface="Simplified Arabic"/>
                        <a:buChar char="-"/>
                      </a:pPr>
                      <a:r>
                        <a:rPr lang="ar-TN" sz="2000" b="1" dirty="0" smtClean="0">
                          <a:solidFill>
                            <a:srgbClr val="000000"/>
                          </a:solidFill>
                          <a:latin typeface="Times New Roman"/>
                          <a:ea typeface="Times New Roman"/>
                          <a:cs typeface="Simplified Arabic"/>
                        </a:rPr>
                        <a:t>حالة </a:t>
                      </a:r>
                      <a:r>
                        <a:rPr lang="ar-SA" sz="2000" b="1" dirty="0" smtClean="0">
                          <a:solidFill>
                            <a:srgbClr val="000000"/>
                          </a:solidFill>
                          <a:latin typeface="Times New Roman"/>
                          <a:ea typeface="Times New Roman"/>
                          <a:cs typeface="Simplified Arabic"/>
                        </a:rPr>
                        <a:t>التنوير : متوسطة</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latin typeface="Times New Roman"/>
                          <a:ea typeface="Times New Roman"/>
                          <a:cs typeface="Simplified Arabic"/>
                        </a:rPr>
                        <a:t>المنطقة </a:t>
                      </a:r>
                      <a:r>
                        <a:rPr lang="ar-TN" sz="2000" b="1" dirty="0" smtClean="0">
                          <a:latin typeface="Times New Roman"/>
                          <a:ea typeface="Times New Roman"/>
                          <a:cs typeface="Simplified Arabic"/>
                        </a:rPr>
                        <a:t>8</a:t>
                      </a:r>
                      <a:endParaRPr lang="fr-FR" sz="2000" dirty="0">
                        <a:latin typeface="Times New Roman"/>
                        <a:ea typeface="Times New Roman"/>
                        <a:cs typeface="Simplified Arabic"/>
                      </a:endParaRPr>
                    </a:p>
                  </a:txBody>
                  <a:tcPr marL="51742" marR="51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7422" y="-142900"/>
            <a:ext cx="3500462" cy="917596"/>
          </a:xfrm>
        </p:spPr>
        <p:txBody>
          <a:bodyPr/>
          <a:lstStyle/>
          <a:p>
            <a:r>
              <a:rPr lang="ar-TN" b="1" u="sng" dirty="0"/>
              <a:t>تقديم البلدية</a:t>
            </a:r>
            <a:endParaRPr lang="en-US" dirty="0"/>
          </a:p>
        </p:txBody>
      </p:sp>
      <p:sp>
        <p:nvSpPr>
          <p:cNvPr id="3" name="Espace réservé du contenu 2"/>
          <p:cNvSpPr>
            <a:spLocks noGrp="1"/>
          </p:cNvSpPr>
          <p:nvPr>
            <p:ph idx="1"/>
          </p:nvPr>
        </p:nvSpPr>
        <p:spPr>
          <a:xfrm>
            <a:off x="0" y="631812"/>
            <a:ext cx="9144000" cy="6011898"/>
          </a:xfrm>
        </p:spPr>
        <p:txBody>
          <a:bodyPr>
            <a:noAutofit/>
          </a:bodyPr>
          <a:lstStyle/>
          <a:p>
            <a:pPr algn="just" rtl="1"/>
            <a:r>
              <a:rPr lang="ar-TN" sz="2400" dirty="0"/>
              <a:t>تنتمي بلدية </a:t>
            </a:r>
            <a:r>
              <a:rPr lang="ar-TN" sz="2400" dirty="0" smtClean="0"/>
              <a:t>المطوية إداريا </a:t>
            </a:r>
            <a:r>
              <a:rPr lang="ar-TN" sz="2400" dirty="0"/>
              <a:t>إلى ولاية قابس الواقعة في </a:t>
            </a:r>
            <a:r>
              <a:rPr lang="ar-TN" sz="2400" dirty="0" smtClean="0"/>
              <a:t>الجنوب </a:t>
            </a:r>
            <a:r>
              <a:rPr lang="ar-TN" sz="2400" dirty="0"/>
              <a:t>التونسي والمطلة على البحر </a:t>
            </a:r>
            <a:endParaRPr lang="ar-TN" sz="2400" dirty="0" smtClean="0"/>
          </a:p>
          <a:p>
            <a:pPr algn="just" rtl="1"/>
            <a:r>
              <a:rPr lang="ar-TN" sz="2400" dirty="0" smtClean="0"/>
              <a:t>مساحة </a:t>
            </a:r>
            <a:r>
              <a:rPr lang="ar-TN" sz="2400" dirty="0"/>
              <a:t>المنطقة البلدية: حوالي </a:t>
            </a:r>
            <a:r>
              <a:rPr lang="ar-TN" sz="2400" dirty="0" smtClean="0"/>
              <a:t>146.</a:t>
            </a:r>
            <a:r>
              <a:rPr lang="ar-TN" sz="2400" dirty="0" err="1" smtClean="0"/>
              <a:t>06كم</a:t>
            </a:r>
            <a:r>
              <a:rPr lang="ar-TN" sz="1400" dirty="0" err="1" smtClean="0"/>
              <a:t>2</a:t>
            </a:r>
            <a:endParaRPr lang="fr-FR" sz="2400" dirty="0"/>
          </a:p>
          <a:p>
            <a:pPr algn="just" rtl="1"/>
            <a:r>
              <a:rPr lang="ar-TN" sz="2400" dirty="0" smtClean="0"/>
              <a:t>عدد </a:t>
            </a:r>
            <a:r>
              <a:rPr lang="ar-TN" sz="2400" dirty="0"/>
              <a:t>سكان البلدية:  </a:t>
            </a:r>
            <a:r>
              <a:rPr lang="ar-TN" sz="2400" dirty="0" err="1" smtClean="0"/>
              <a:t>12507ساكن</a:t>
            </a:r>
            <a:r>
              <a:rPr lang="ar-TN" sz="2400" dirty="0" smtClean="0"/>
              <a:t> </a:t>
            </a:r>
            <a:r>
              <a:rPr lang="ar-TN" sz="2400" dirty="0"/>
              <a:t>(إحصائيات </a:t>
            </a:r>
            <a:r>
              <a:rPr lang="ar-TN" sz="2400" dirty="0" smtClean="0"/>
              <a:t>2014</a:t>
            </a:r>
            <a:r>
              <a:rPr lang="ar-TN" sz="2400" dirty="0" err="1" smtClean="0"/>
              <a:t>)</a:t>
            </a:r>
            <a:endParaRPr lang="fr-FR" sz="2400" dirty="0"/>
          </a:p>
          <a:p>
            <a:pPr algn="just" rtl="1"/>
            <a:r>
              <a:rPr lang="ar-TN" sz="2400" dirty="0" smtClean="0"/>
              <a:t>عدد </a:t>
            </a:r>
            <a:r>
              <a:rPr lang="ar-TN" sz="2400" dirty="0"/>
              <a:t>المساكن : </a:t>
            </a:r>
            <a:r>
              <a:rPr lang="ar-TN" sz="2400" dirty="0" smtClean="0"/>
              <a:t> </a:t>
            </a:r>
            <a:r>
              <a:rPr lang="ar-TN" sz="2400" dirty="0" err="1" smtClean="0"/>
              <a:t>3610مسكن</a:t>
            </a:r>
            <a:r>
              <a:rPr lang="ar-TN" sz="2400" dirty="0" smtClean="0"/>
              <a:t> </a:t>
            </a:r>
            <a:r>
              <a:rPr lang="ar-TN" sz="2400" dirty="0"/>
              <a:t>(إحصائيات 2014</a:t>
            </a:r>
            <a:r>
              <a:rPr lang="ar-TN" sz="2400" dirty="0" smtClean="0"/>
              <a:t>) ومعدل </a:t>
            </a:r>
            <a:r>
              <a:rPr lang="ar-TN" sz="2400" dirty="0"/>
              <a:t>عدد السكان بالمسكن: </a:t>
            </a:r>
            <a:r>
              <a:rPr lang="ar-TN" sz="2400" dirty="0" smtClean="0"/>
              <a:t>3.3</a:t>
            </a:r>
            <a:endParaRPr lang="fr-FR" sz="2400" dirty="0"/>
          </a:p>
          <a:p>
            <a:pPr algn="just" rtl="1"/>
            <a:r>
              <a:rPr lang="ar-TN" sz="2400" dirty="0" smtClean="0"/>
              <a:t>مثال </a:t>
            </a:r>
            <a:r>
              <a:rPr lang="ar-TN" sz="2400" dirty="0"/>
              <a:t>التهيئة العمرانية للبلدية : مصادق عليه بتاريخ </a:t>
            </a:r>
            <a:r>
              <a:rPr lang="ar-TN" sz="2400" dirty="0" smtClean="0"/>
              <a:t>13 جانفي 2009 أمر عدد 108.</a:t>
            </a:r>
            <a:endParaRPr lang="fr-FR" sz="2400" dirty="0"/>
          </a:p>
          <a:p>
            <a:pPr algn="just" rtl="1"/>
            <a:r>
              <a:rPr lang="ar-TN" sz="2400" dirty="0" smtClean="0"/>
              <a:t>تاريخ </a:t>
            </a:r>
            <a:r>
              <a:rPr lang="ar-TN" sz="2400" dirty="0"/>
              <a:t>إحداث البلدية </a:t>
            </a:r>
            <a:r>
              <a:rPr lang="ar-TN" sz="2400" dirty="0" smtClean="0"/>
              <a:t>09 جانفي </a:t>
            </a:r>
            <a:r>
              <a:rPr lang="ar-TN" sz="2400" dirty="0"/>
              <a:t>1957</a:t>
            </a:r>
            <a:endParaRPr lang="fr-FR" sz="2400" dirty="0"/>
          </a:p>
          <a:p>
            <a:pPr algn="just" rtl="1"/>
            <a:r>
              <a:rPr lang="ar-TN" sz="2400" dirty="0" smtClean="0"/>
              <a:t>بعض </a:t>
            </a:r>
            <a:r>
              <a:rPr lang="ar-TN" sz="2400" dirty="0"/>
              <a:t>ممّيزات المنطقة البلدية : الواحة – </a:t>
            </a:r>
            <a:r>
              <a:rPr lang="ar-TN" sz="2400" dirty="0" smtClean="0"/>
              <a:t>البحر- مياه حارة </a:t>
            </a:r>
            <a:r>
              <a:rPr lang="ar-TN" sz="2400" dirty="0" err="1" smtClean="0"/>
              <a:t>إستشفائية</a:t>
            </a:r>
            <a:r>
              <a:rPr lang="ar-TN" sz="2400" dirty="0" smtClean="0"/>
              <a:t> و مناطق </a:t>
            </a:r>
            <a:r>
              <a:rPr lang="ar-TN" sz="2400" dirty="0" err="1" smtClean="0"/>
              <a:t>فلاحية</a:t>
            </a:r>
            <a:endParaRPr lang="fr-FR" sz="2400" dirty="0"/>
          </a:p>
          <a:p>
            <a:pPr algn="just" rtl="1"/>
            <a:r>
              <a:rPr lang="ar-TN" sz="2400" dirty="0" smtClean="0"/>
              <a:t>تضم </a:t>
            </a:r>
            <a:r>
              <a:rPr lang="ar-TN" sz="2400" dirty="0"/>
              <a:t>بعض التجهيزات الرياضية والشبابية </a:t>
            </a:r>
            <a:r>
              <a:rPr lang="ar-TN" sz="2400" dirty="0" smtClean="0"/>
              <a:t>والثقافية و الترفيهية و مصالح وخدمات إدارية واجتماعية </a:t>
            </a:r>
            <a:r>
              <a:rPr lang="ar-TN" sz="2400" dirty="0"/>
              <a:t>والصحية </a:t>
            </a:r>
            <a:r>
              <a:rPr lang="ar-TN" sz="2400" dirty="0" smtClean="0"/>
              <a:t>وتربوية:</a:t>
            </a:r>
            <a:endParaRPr lang="fr-FR" sz="2400" dirty="0"/>
          </a:p>
          <a:p>
            <a:pPr algn="just" rtl="1"/>
            <a:r>
              <a:rPr lang="fr-FR" sz="2400" dirty="0" smtClean="0"/>
              <a:t>6</a:t>
            </a:r>
            <a:r>
              <a:rPr lang="ar-TN" sz="2400" dirty="0" smtClean="0"/>
              <a:t> مدارس </a:t>
            </a:r>
            <a:r>
              <a:rPr lang="ar-TN" sz="2400" dirty="0"/>
              <a:t>ابتدائية </a:t>
            </a:r>
            <a:r>
              <a:rPr lang="ar-TN" sz="2400" dirty="0" smtClean="0"/>
              <a:t>و اعداديتين و معهدين ثانويين</a:t>
            </a:r>
            <a:endParaRPr lang="fr-FR" sz="2400" dirty="0"/>
          </a:p>
          <a:p>
            <a:pPr algn="just" rtl="1"/>
            <a:r>
              <a:rPr lang="ar-TN" sz="2400" dirty="0" smtClean="0"/>
              <a:t>مستشفى وسيط </a:t>
            </a:r>
            <a:r>
              <a:rPr lang="ar-TN" sz="2400" dirty="0" err="1" smtClean="0"/>
              <a:t>و4</a:t>
            </a:r>
            <a:r>
              <a:rPr lang="ar-TN" sz="2400" dirty="0" smtClean="0"/>
              <a:t> </a:t>
            </a:r>
            <a:r>
              <a:rPr lang="ar-TN" sz="2400" dirty="0" err="1" smtClean="0"/>
              <a:t>مستوصفات</a:t>
            </a:r>
            <a:r>
              <a:rPr lang="ar-TN" sz="2400" dirty="0" smtClean="0"/>
              <a:t> ومركزي </a:t>
            </a:r>
            <a:r>
              <a:rPr lang="ar-TN" sz="2400" dirty="0"/>
              <a:t>شرطة وحرس </a:t>
            </a:r>
            <a:r>
              <a:rPr lang="ar-TN" sz="2400" dirty="0" err="1" smtClean="0"/>
              <a:t>و3</a:t>
            </a:r>
            <a:r>
              <a:rPr lang="ar-TN" sz="2400" dirty="0" smtClean="0"/>
              <a:t> مراكز بريد وقباضة مالية وفرعي بنوك و</a:t>
            </a:r>
            <a:r>
              <a:rPr lang="fr-FR" sz="2400" dirty="0" smtClean="0"/>
              <a:t> </a:t>
            </a:r>
            <a:r>
              <a:rPr lang="ar-TN" sz="2400" dirty="0" smtClean="0"/>
              <a:t>إدارات محلية للتجهيز والفلاحة</a:t>
            </a:r>
            <a:r>
              <a:rPr lang="fr-FR" sz="2400" dirty="0" smtClean="0"/>
              <a:t>  </a:t>
            </a:r>
            <a:r>
              <a:rPr lang="ar-TN" sz="2400" dirty="0" smtClean="0"/>
              <a:t>والشؤون الإجتماعية ودار الضمان الإجتماعي ومقر معتمدية وإدارتي </a:t>
            </a:r>
            <a:r>
              <a:rPr lang="fr-FR" sz="2400" dirty="0" smtClean="0"/>
              <a:t>SONEDE</a:t>
            </a:r>
            <a:r>
              <a:rPr lang="ar-TN" sz="2400" dirty="0" smtClean="0"/>
              <a:t> و </a:t>
            </a:r>
            <a:r>
              <a:rPr lang="fr-FR" sz="2400" dirty="0" smtClean="0"/>
              <a:t>STEG</a:t>
            </a:r>
            <a:r>
              <a:rPr lang="ar-TN" sz="2400" dirty="0" smtClean="0"/>
              <a:t>و فرع اتصالات تونس ومكتبتين عموميتين و دار شباب ودار ثقافة وملعب بلدي معشب ومنتزه حضري</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3408"/>
            <a:ext cx="8229600" cy="1143000"/>
          </a:xfrm>
        </p:spPr>
        <p:txBody>
          <a:bodyPr>
            <a:normAutofit/>
          </a:bodyPr>
          <a:lstStyle/>
          <a:p>
            <a:pPr lvl="0"/>
            <a:r>
              <a:rPr lang="ar-TN" sz="4000" b="1" u="sng" dirty="0"/>
              <a:t>تشخيص البناءات </a:t>
            </a:r>
            <a:r>
              <a:rPr lang="ar-TN" sz="4000" b="1" u="sng" dirty="0" smtClean="0"/>
              <a:t>الإدارية</a:t>
            </a:r>
            <a:endParaRPr lang="en-US" sz="4000" dirty="0"/>
          </a:p>
        </p:txBody>
      </p:sp>
      <p:graphicFrame>
        <p:nvGraphicFramePr>
          <p:cNvPr id="4" name="Espace réservé du contenu 3"/>
          <p:cNvGraphicFramePr>
            <a:graphicFrameLocks noGrp="1"/>
          </p:cNvGraphicFramePr>
          <p:nvPr>
            <p:ph idx="1"/>
          </p:nvPr>
        </p:nvGraphicFramePr>
        <p:xfrm>
          <a:off x="251520" y="692696"/>
          <a:ext cx="8686800" cy="5970839"/>
        </p:xfrm>
        <a:graphic>
          <a:graphicData uri="http://schemas.openxmlformats.org/drawingml/2006/table">
            <a:tbl>
              <a:tblPr firstRow="1" bandRow="1">
                <a:tableStyleId>{5C22544A-7EE6-4342-B048-85BDC9FD1C3A}</a:tableStyleId>
              </a:tblPr>
              <a:tblGrid>
                <a:gridCol w="2928958"/>
                <a:gridCol w="2862242"/>
                <a:gridCol w="2895600"/>
              </a:tblGrid>
              <a:tr h="471134">
                <a:tc>
                  <a:txBody>
                    <a:bodyPr/>
                    <a:lstStyle/>
                    <a:p>
                      <a:pPr algn="ctr" rtl="1">
                        <a:spcAft>
                          <a:spcPts val="0"/>
                        </a:spcAft>
                      </a:pPr>
                      <a:r>
                        <a:rPr lang="ar-SA" sz="3200" b="1" dirty="0">
                          <a:solidFill>
                            <a:srgbClr val="000000"/>
                          </a:solidFill>
                          <a:latin typeface="Times New Roman"/>
                          <a:ea typeface="Times New Roman"/>
                          <a:cs typeface="Simplified Arabic"/>
                        </a:rPr>
                        <a:t>المقترحات</a:t>
                      </a:r>
                      <a:endParaRPr lang="fr-FR" sz="2800" dirty="0">
                        <a:latin typeface="Times New Roman"/>
                        <a:ea typeface="Times New Roman"/>
                        <a:cs typeface="Simplified Arabic"/>
                      </a:endParaRPr>
                    </a:p>
                  </a:txBody>
                  <a:tcPr marL="68580" marR="68580" marT="0" marB="0" anchor="ctr"/>
                </a:tc>
                <a:tc>
                  <a:txBody>
                    <a:bodyPr/>
                    <a:lstStyle/>
                    <a:p>
                      <a:pPr algn="ctr" rtl="1">
                        <a:spcAft>
                          <a:spcPts val="0"/>
                        </a:spcAft>
                      </a:pPr>
                      <a:r>
                        <a:rPr lang="ar-SA" sz="3200" b="1" dirty="0">
                          <a:solidFill>
                            <a:srgbClr val="000000"/>
                          </a:solidFill>
                          <a:latin typeface="Times New Roman"/>
                          <a:ea typeface="Times New Roman"/>
                          <a:cs typeface="Simplified Arabic"/>
                        </a:rPr>
                        <a:t>تحليل نتائج الجرد</a:t>
                      </a:r>
                      <a:endParaRPr lang="fr-FR" sz="2800" dirty="0">
                        <a:latin typeface="Times New Roman"/>
                        <a:ea typeface="Times New Roman"/>
                        <a:cs typeface="Simplified Arabic"/>
                      </a:endParaRPr>
                    </a:p>
                  </a:txBody>
                  <a:tcPr marL="68580" marR="68580" marT="0" marB="0" anchor="ctr"/>
                </a:tc>
                <a:tc>
                  <a:txBody>
                    <a:bodyPr/>
                    <a:lstStyle/>
                    <a:p>
                      <a:pPr algn="ctr" rtl="1">
                        <a:spcAft>
                          <a:spcPts val="0"/>
                        </a:spcAft>
                      </a:pPr>
                      <a:r>
                        <a:rPr lang="ar-SA" sz="3200" b="1">
                          <a:solidFill>
                            <a:srgbClr val="000000"/>
                          </a:solidFill>
                          <a:latin typeface="Times New Roman"/>
                          <a:ea typeface="Times New Roman"/>
                          <a:cs typeface="Simplified Arabic"/>
                        </a:rPr>
                        <a:t>عدد البناءات</a:t>
                      </a:r>
                      <a:endParaRPr lang="fr-FR" sz="2800">
                        <a:latin typeface="Times New Roman"/>
                        <a:ea typeface="Times New Roman"/>
                        <a:cs typeface="Simplified Arabic"/>
                      </a:endParaRPr>
                    </a:p>
                  </a:txBody>
                  <a:tcPr marL="68580" marR="68580" marT="0" marB="0" anchor="ctr"/>
                </a:tc>
              </a:tr>
              <a:tr h="1033684">
                <a:tc>
                  <a:txBody>
                    <a:bodyPr/>
                    <a:lstStyle/>
                    <a:p>
                      <a:pPr marL="342900" marR="0" lvl="0" indent="-342900" algn="ctr" defTabSz="914400" rtl="1" eaLnBrk="1" fontAlgn="auto" latinLnBrk="0" hangingPunct="1">
                        <a:lnSpc>
                          <a:spcPct val="100000"/>
                        </a:lnSpc>
                        <a:spcBef>
                          <a:spcPts val="0"/>
                        </a:spcBef>
                        <a:spcAft>
                          <a:spcPts val="0"/>
                        </a:spcAft>
                        <a:buClrTx/>
                        <a:buSzTx/>
                        <a:buFont typeface="Simplified Arabic"/>
                        <a:buChar char="-"/>
                        <a:tabLst/>
                        <a:defRPr/>
                      </a:pPr>
                      <a:endParaRPr lang="fr-FR" sz="2800" b="1" dirty="0">
                        <a:latin typeface="Times New Roman"/>
                        <a:ea typeface="Times New Roman"/>
                        <a:cs typeface="Simplified Arabic"/>
                      </a:endParaRPr>
                    </a:p>
                  </a:txBody>
                  <a:tcPr marL="68580" marR="68580" marT="0" marB="0" anchor="ctr"/>
                </a:tc>
                <a:tc>
                  <a:txBody>
                    <a:bodyPr/>
                    <a:lstStyle/>
                    <a:p>
                      <a:pPr marL="342900" marR="0" lvl="0" indent="-342900" algn="ctr" defTabSz="914400" rtl="1" eaLnBrk="1" fontAlgn="auto" latinLnBrk="0" hangingPunct="1">
                        <a:lnSpc>
                          <a:spcPct val="100000"/>
                        </a:lnSpc>
                        <a:spcBef>
                          <a:spcPts val="0"/>
                        </a:spcBef>
                        <a:spcAft>
                          <a:spcPts val="0"/>
                        </a:spcAft>
                        <a:buClrTx/>
                        <a:buSzTx/>
                        <a:buFont typeface="Simplified Arabic"/>
                        <a:buChar char="-"/>
                        <a:tabLst/>
                        <a:defRPr/>
                      </a:pPr>
                      <a:r>
                        <a:rPr lang="ar-SA" sz="2800" b="1" dirty="0" smtClean="0">
                          <a:solidFill>
                            <a:srgbClr val="000000"/>
                          </a:solidFill>
                          <a:latin typeface="Times New Roman"/>
                          <a:ea typeface="Times New Roman"/>
                          <a:cs typeface="Simplified Arabic"/>
                        </a:rPr>
                        <a:t>حالة  البناية </a:t>
                      </a:r>
                      <a:r>
                        <a:rPr lang="ar-TN" sz="2800" b="1" dirty="0" smtClean="0">
                          <a:solidFill>
                            <a:srgbClr val="000000"/>
                          </a:solidFill>
                          <a:latin typeface="Times New Roman"/>
                          <a:ea typeface="Times New Roman"/>
                          <a:cs typeface="Simplified Arabic"/>
                        </a:rPr>
                        <a:t>جيدة</a:t>
                      </a: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800" b="1" dirty="0" smtClean="0">
                          <a:latin typeface="Times New Roman"/>
                          <a:ea typeface="Times New Roman"/>
                          <a:cs typeface="Simplified Arabic"/>
                        </a:rPr>
                        <a:t>- مقر  البلدية</a:t>
                      </a:r>
                      <a:endParaRPr lang="fr-FR" sz="2800" b="1" dirty="0" smtClean="0">
                        <a:latin typeface="Times New Roman"/>
                        <a:ea typeface="Times New Roman"/>
                        <a:cs typeface="Simplified Arabic"/>
                      </a:endParaRPr>
                    </a:p>
                  </a:txBody>
                  <a:tcPr marL="68580" marR="68580" marT="0" marB="0" anchor="ctr"/>
                </a:tc>
              </a:tr>
              <a:tr h="1033684">
                <a:tc>
                  <a:txBody>
                    <a:bodyPr/>
                    <a:lstStyle/>
                    <a:p>
                      <a:pPr marL="342900" marR="0" lvl="0" indent="-342900" algn="ctr" defTabSz="914400" rtl="1" eaLnBrk="1" fontAlgn="auto" latinLnBrk="0" hangingPunct="1">
                        <a:lnSpc>
                          <a:spcPct val="100000"/>
                        </a:lnSpc>
                        <a:spcBef>
                          <a:spcPts val="0"/>
                        </a:spcBef>
                        <a:spcAft>
                          <a:spcPts val="0"/>
                        </a:spcAft>
                        <a:buClrTx/>
                        <a:buSzTx/>
                        <a:buFont typeface="Simplified Arabic"/>
                        <a:buChar char="-"/>
                        <a:tabLst/>
                        <a:defRPr/>
                      </a:pPr>
                      <a:endParaRPr lang="fr-FR" sz="2800" b="1" dirty="0">
                        <a:latin typeface="Times New Roman"/>
                        <a:ea typeface="Times New Roman"/>
                        <a:cs typeface="Simplified Arabic"/>
                      </a:endParaRPr>
                    </a:p>
                  </a:txBody>
                  <a:tcPr marL="68580" marR="68580" marT="0" marB="0" anchor="ctr"/>
                </a:tc>
                <a:tc>
                  <a:txBody>
                    <a:bodyPr/>
                    <a:lstStyle/>
                    <a:p>
                      <a:pPr marL="342900" marR="0" lvl="0" indent="-342900" algn="ctr" defTabSz="914400" rtl="1" eaLnBrk="1" fontAlgn="auto" latinLnBrk="0" hangingPunct="1">
                        <a:lnSpc>
                          <a:spcPct val="100000"/>
                        </a:lnSpc>
                        <a:spcBef>
                          <a:spcPts val="0"/>
                        </a:spcBef>
                        <a:spcAft>
                          <a:spcPts val="0"/>
                        </a:spcAft>
                        <a:buClrTx/>
                        <a:buSzTx/>
                        <a:buFont typeface="Simplified Arabic"/>
                        <a:buChar char="-"/>
                        <a:tabLst/>
                        <a:defRPr/>
                      </a:pPr>
                      <a:r>
                        <a:rPr lang="ar-SA" sz="2800" b="1" dirty="0" smtClean="0">
                          <a:solidFill>
                            <a:srgbClr val="000000"/>
                          </a:solidFill>
                          <a:latin typeface="Times New Roman"/>
                          <a:ea typeface="Times New Roman"/>
                          <a:cs typeface="Simplified Arabic"/>
                        </a:rPr>
                        <a:t>بناية  </a:t>
                      </a:r>
                      <a:r>
                        <a:rPr lang="ar-TN" sz="2800" b="1" dirty="0" smtClean="0">
                          <a:solidFill>
                            <a:srgbClr val="000000"/>
                          </a:solidFill>
                          <a:latin typeface="Times New Roman"/>
                          <a:ea typeface="Times New Roman"/>
                          <a:cs typeface="Simplified Arabic"/>
                        </a:rPr>
                        <a:t>جديدة</a:t>
                      </a:r>
                    </a:p>
                    <a:p>
                      <a:pPr marL="342900" lvl="0" indent="-342900" algn="ctr" rtl="1">
                        <a:spcAft>
                          <a:spcPts val="0"/>
                        </a:spcAft>
                        <a:buFont typeface="Simplified Arabic"/>
                        <a:buChar char="-"/>
                      </a:pPr>
                      <a:endParaRPr lang="fr-FR" sz="2800" b="1"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800" b="1" dirty="0" smtClean="0">
                          <a:latin typeface="Times New Roman"/>
                          <a:ea typeface="Times New Roman"/>
                          <a:cs typeface="Simplified Arabic"/>
                        </a:rPr>
                        <a:t>- مقر  مركز شرطة بلدية</a:t>
                      </a:r>
                      <a:endParaRPr lang="fr-FR" sz="2800" b="1" dirty="0" smtClean="0">
                        <a:latin typeface="Times New Roman"/>
                        <a:ea typeface="Times New Roman"/>
                        <a:cs typeface="Simplified Arabic"/>
                      </a:endParaRPr>
                    </a:p>
                  </a:txBody>
                  <a:tcPr marL="68580" marR="68580" marT="0" marB="0" anchor="ctr"/>
                </a:tc>
              </a:tr>
              <a:tr h="1413403">
                <a:tc>
                  <a:txBody>
                    <a:bodyPr/>
                    <a:lstStyle/>
                    <a:p>
                      <a:pPr marL="342900" lvl="0" indent="-342900" algn="r" rtl="1">
                        <a:spcAft>
                          <a:spcPts val="0"/>
                        </a:spcAft>
                        <a:buFont typeface="Simplified Arabic"/>
                        <a:buChar char="-"/>
                      </a:pPr>
                      <a:r>
                        <a:rPr lang="ar-TN" sz="2400" b="1" dirty="0" smtClean="0">
                          <a:latin typeface="Times New Roman"/>
                          <a:ea typeface="Times New Roman"/>
                          <a:cs typeface="Simplified Arabic"/>
                        </a:rPr>
                        <a:t>تهيئة</a:t>
                      </a:r>
                      <a:r>
                        <a:rPr lang="ar-TN" sz="2400" b="1" baseline="0" dirty="0" smtClean="0">
                          <a:latin typeface="Times New Roman"/>
                          <a:ea typeface="Times New Roman"/>
                          <a:cs typeface="Simplified Arabic"/>
                        </a:rPr>
                        <a:t> المركب الصحي</a:t>
                      </a:r>
                    </a:p>
                    <a:p>
                      <a:pPr marL="342900" lvl="0" indent="-342900" algn="r" rtl="1">
                        <a:spcAft>
                          <a:spcPts val="0"/>
                        </a:spcAft>
                        <a:buFont typeface="Simplified Arabic"/>
                        <a:buChar char="-"/>
                      </a:pPr>
                      <a:r>
                        <a:rPr lang="ar-TN" sz="2400" b="1" baseline="0" dirty="0" smtClean="0">
                          <a:latin typeface="Times New Roman"/>
                          <a:ea typeface="Times New Roman"/>
                          <a:cs typeface="Simplified Arabic"/>
                        </a:rPr>
                        <a:t>تبليط الساحة و تركيز تجهيــزات حمايــــة  و وقاية </a:t>
                      </a:r>
                      <a:endParaRPr lang="fr-FR" sz="2400" b="1" baseline="0" dirty="0" smtClean="0">
                        <a:latin typeface="Times New Roman"/>
                        <a:ea typeface="Times New Roman"/>
                        <a:cs typeface="Simplified Arabic"/>
                      </a:endParaRPr>
                    </a:p>
                  </a:txBody>
                  <a:tcPr marL="68580" marR="68580" marT="0" marB="0" anchor="ctr"/>
                </a:tc>
                <a:tc>
                  <a:txBody>
                    <a:bodyPr/>
                    <a:lstStyle/>
                    <a:p>
                      <a:pPr marL="342900" lvl="0" indent="-342900" algn="ctr" rtl="1">
                        <a:spcAft>
                          <a:spcPts val="0"/>
                        </a:spcAft>
                        <a:buFont typeface="Simplified Arabic"/>
                        <a:buChar char="-"/>
                      </a:pPr>
                      <a:r>
                        <a:rPr lang="ar-SA" sz="2800" b="1" dirty="0" smtClean="0">
                          <a:solidFill>
                            <a:srgbClr val="000000"/>
                          </a:solidFill>
                          <a:latin typeface="Times New Roman"/>
                          <a:ea typeface="Times New Roman"/>
                          <a:cs typeface="Simplified Arabic"/>
                        </a:rPr>
                        <a:t>حالة</a:t>
                      </a:r>
                      <a:r>
                        <a:rPr lang="ar-TN" sz="2800" b="1" dirty="0" smtClean="0">
                          <a:solidFill>
                            <a:srgbClr val="000000"/>
                          </a:solidFill>
                          <a:latin typeface="Times New Roman"/>
                          <a:ea typeface="Times New Roman"/>
                          <a:cs typeface="Simplified Arabic"/>
                        </a:rPr>
                        <a:t> البناية </a:t>
                      </a:r>
                      <a:r>
                        <a:rPr lang="ar-SA" sz="2800" b="1" dirty="0" smtClean="0">
                          <a:solidFill>
                            <a:srgbClr val="000000"/>
                          </a:solidFill>
                          <a:latin typeface="Times New Roman"/>
                          <a:ea typeface="Times New Roman"/>
                          <a:cs typeface="Simplified Arabic"/>
                        </a:rPr>
                        <a:t> تتطلب  </a:t>
                      </a:r>
                      <a:r>
                        <a:rPr lang="ar-TN" sz="2800" b="1" dirty="0" smtClean="0">
                          <a:solidFill>
                            <a:srgbClr val="000000"/>
                          </a:solidFill>
                          <a:latin typeface="Times New Roman"/>
                          <a:ea typeface="Times New Roman"/>
                          <a:cs typeface="Simplified Arabic"/>
                        </a:rPr>
                        <a:t>التهيئة</a:t>
                      </a: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800" b="1" dirty="0" smtClean="0">
                          <a:latin typeface="Times New Roman"/>
                          <a:ea typeface="Times New Roman"/>
                          <a:cs typeface="Simplified Arabic"/>
                        </a:rPr>
                        <a:t>- المستودع البلدي</a:t>
                      </a:r>
                      <a:endParaRPr lang="fr-FR" sz="2800" b="1" dirty="0" smtClean="0">
                        <a:latin typeface="Times New Roman"/>
                        <a:ea typeface="Times New Roman"/>
                        <a:cs typeface="Simplified Arabic"/>
                      </a:endParaRPr>
                    </a:p>
                    <a:p>
                      <a:pPr algn="ctr" rtl="1">
                        <a:spcAft>
                          <a:spcPts val="0"/>
                        </a:spcAft>
                      </a:pPr>
                      <a:endParaRPr lang="fr-FR" sz="2800" b="1" dirty="0">
                        <a:latin typeface="Times New Roman"/>
                        <a:ea typeface="Times New Roman"/>
                        <a:cs typeface="Simplified Arabic"/>
                      </a:endParaRPr>
                    </a:p>
                  </a:txBody>
                  <a:tcPr marL="68580" marR="68580" marT="0" marB="0" anchor="ctr"/>
                </a:tc>
              </a:tr>
              <a:tr h="1952751">
                <a:tc>
                  <a:txBody>
                    <a:bodyPr/>
                    <a:lstStyle/>
                    <a:p>
                      <a:pPr marL="342900" lvl="0" indent="-342900" algn="ctr" rtl="1">
                        <a:spcAft>
                          <a:spcPts val="0"/>
                        </a:spcAft>
                        <a:buFont typeface="Simplified Arabic"/>
                        <a:buChar char="-"/>
                      </a:pPr>
                      <a:r>
                        <a:rPr lang="ar-TN" sz="2400" b="1" dirty="0" smtClean="0">
                          <a:latin typeface="Times New Roman"/>
                          <a:ea typeface="Times New Roman"/>
                          <a:cs typeface="Simplified Arabic"/>
                        </a:rPr>
                        <a:t>في إنتظار إخلائها من طرف القباضة المالية وإعادة</a:t>
                      </a:r>
                      <a:r>
                        <a:rPr lang="ar-TN" sz="2400" b="1" baseline="0" dirty="0" smtClean="0">
                          <a:latin typeface="Times New Roman"/>
                          <a:ea typeface="Times New Roman"/>
                          <a:cs typeface="Simplified Arabic"/>
                        </a:rPr>
                        <a:t> تهيئتها</a:t>
                      </a:r>
                      <a:endParaRPr lang="ar-TN" sz="2400" b="1" dirty="0" smtClean="0">
                        <a:latin typeface="Times New Roman"/>
                        <a:ea typeface="Times New Roman"/>
                        <a:cs typeface="Simplified Arabic"/>
                      </a:endParaRPr>
                    </a:p>
                  </a:txBody>
                  <a:tcPr marL="68580" marR="68580" marT="0" marB="0" anchor="ctr"/>
                </a:tc>
                <a:tc>
                  <a:txBody>
                    <a:bodyPr/>
                    <a:lstStyle/>
                    <a:p>
                      <a:pPr marL="342900" lvl="0" indent="-342900" algn="ctr" rtl="1">
                        <a:spcAft>
                          <a:spcPts val="0"/>
                        </a:spcAft>
                        <a:buFont typeface="Simplified Arabic"/>
                        <a:buChar char="-"/>
                      </a:pPr>
                      <a:endParaRPr lang="ar-TN" sz="2800" b="1" dirty="0" smtClean="0">
                        <a:solidFill>
                          <a:srgbClr val="000000"/>
                        </a:solidFill>
                        <a:latin typeface="Times New Roman"/>
                        <a:ea typeface="Times New Roman"/>
                        <a:cs typeface="Simplified Arabic"/>
                      </a:endParaRPr>
                    </a:p>
                    <a:p>
                      <a:pPr marL="342900" lvl="0" indent="-342900" algn="ctr" rtl="1">
                        <a:spcAft>
                          <a:spcPts val="0"/>
                        </a:spcAft>
                        <a:buFont typeface="Simplified Arabic"/>
                        <a:buChar char="-"/>
                      </a:pPr>
                      <a:r>
                        <a:rPr lang="ar-TN" sz="2800" b="1" dirty="0" smtClean="0">
                          <a:solidFill>
                            <a:srgbClr val="000000"/>
                          </a:solidFill>
                          <a:latin typeface="Times New Roman"/>
                          <a:ea typeface="Times New Roman"/>
                          <a:cs typeface="Simplified Arabic"/>
                        </a:rPr>
                        <a:t>غير</a:t>
                      </a:r>
                      <a:r>
                        <a:rPr lang="ar-TN" sz="2800" b="1" baseline="0" dirty="0" smtClean="0">
                          <a:solidFill>
                            <a:srgbClr val="000000"/>
                          </a:solidFill>
                          <a:latin typeface="Times New Roman"/>
                          <a:ea typeface="Times New Roman"/>
                          <a:cs typeface="Simplified Arabic"/>
                        </a:rPr>
                        <a:t> مستغلة كروضة</a:t>
                      </a:r>
                      <a:endParaRPr lang="ar-TN" sz="2800" b="1" dirty="0" smtClean="0">
                        <a:solidFill>
                          <a:srgbClr val="000000"/>
                        </a:solidFill>
                        <a:latin typeface="Times New Roman"/>
                        <a:ea typeface="Times New Roman"/>
                        <a:cs typeface="Simplified Arabic"/>
                      </a:endParaRPr>
                    </a:p>
                  </a:txBody>
                  <a:tcPr marL="68580" marR="68580" marT="0" marB="0" anchor="ctr"/>
                </a:tc>
                <a:tc>
                  <a:txBody>
                    <a:bodyPr/>
                    <a:lstStyle/>
                    <a:p>
                      <a:pPr algn="ctr" rtl="1">
                        <a:spcAft>
                          <a:spcPts val="0"/>
                        </a:spcAft>
                      </a:pPr>
                      <a:endParaRPr lang="ar-TN" sz="2800" b="1" dirty="0" smtClean="0">
                        <a:latin typeface="Times New Roman"/>
                        <a:ea typeface="Times New Roman"/>
                        <a:cs typeface="Simplified Arabic"/>
                      </a:endParaRPr>
                    </a:p>
                    <a:p>
                      <a:pPr algn="ctr" rtl="1">
                        <a:spcAft>
                          <a:spcPts val="0"/>
                        </a:spcAft>
                      </a:pPr>
                      <a:r>
                        <a:rPr lang="ar-TN" sz="2800" b="1" dirty="0" smtClean="0">
                          <a:latin typeface="Times New Roman"/>
                          <a:ea typeface="Times New Roman"/>
                          <a:cs typeface="Simplified Arabic"/>
                        </a:rPr>
                        <a:t>-</a:t>
                      </a:r>
                      <a:r>
                        <a:rPr lang="ar-TN" sz="2800" b="1" dirty="0">
                          <a:latin typeface="Times New Roman"/>
                          <a:ea typeface="Times New Roman"/>
                          <a:cs typeface="Simplified Arabic"/>
                        </a:rPr>
                        <a:t>روضة البلدية</a:t>
                      </a:r>
                      <a:endParaRPr lang="fr-FR" sz="2800" b="1"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TN" b="1" u="sng" dirty="0"/>
              <a:t>تشخيص المشاريع الاقتصادية</a:t>
            </a:r>
            <a:endParaRPr lang="en-US" dirty="0"/>
          </a:p>
        </p:txBody>
      </p:sp>
      <p:graphicFrame>
        <p:nvGraphicFramePr>
          <p:cNvPr id="4" name="Espace réservé du contenu 3"/>
          <p:cNvGraphicFramePr>
            <a:graphicFrameLocks noGrp="1"/>
          </p:cNvGraphicFramePr>
          <p:nvPr>
            <p:ph idx="1"/>
          </p:nvPr>
        </p:nvGraphicFramePr>
        <p:xfrm>
          <a:off x="457200" y="1600200"/>
          <a:ext cx="8229600" cy="2316480"/>
        </p:xfrm>
        <a:graphic>
          <a:graphicData uri="http://schemas.openxmlformats.org/drawingml/2006/table">
            <a:tbl>
              <a:tblPr firstRow="1" bandRow="1">
                <a:tableStyleId>{5C22544A-7EE6-4342-B048-85BDC9FD1C3A}</a:tableStyleId>
              </a:tblPr>
              <a:tblGrid>
                <a:gridCol w="3186106"/>
                <a:gridCol w="2643206"/>
                <a:gridCol w="2400288"/>
              </a:tblGrid>
              <a:tr h="370840">
                <a:tc>
                  <a:txBody>
                    <a:bodyPr/>
                    <a:lstStyle/>
                    <a:p>
                      <a:pPr algn="ctr" rtl="1">
                        <a:spcAft>
                          <a:spcPts val="0"/>
                        </a:spcAft>
                      </a:pPr>
                      <a:r>
                        <a:rPr lang="ar-SA" sz="4000" b="1" dirty="0">
                          <a:solidFill>
                            <a:srgbClr val="000000"/>
                          </a:solidFill>
                          <a:latin typeface="Times New Roman"/>
                          <a:ea typeface="Times New Roman"/>
                          <a:cs typeface="Simplified Arabic"/>
                        </a:rPr>
                        <a:t>المقترحات</a:t>
                      </a:r>
                      <a:endParaRPr lang="fr-FR" sz="3600" dirty="0">
                        <a:latin typeface="Times New Roman"/>
                        <a:ea typeface="Times New Roman"/>
                        <a:cs typeface="Simplified Arabic"/>
                      </a:endParaRPr>
                    </a:p>
                  </a:txBody>
                  <a:tcPr marL="68580" marR="68580" marT="0" marB="0" anchor="ctr"/>
                </a:tc>
                <a:tc>
                  <a:txBody>
                    <a:bodyPr/>
                    <a:lstStyle/>
                    <a:p>
                      <a:pPr algn="ctr" rtl="1">
                        <a:spcAft>
                          <a:spcPts val="0"/>
                        </a:spcAft>
                      </a:pPr>
                      <a:r>
                        <a:rPr lang="ar-SA" sz="4000" b="1">
                          <a:solidFill>
                            <a:srgbClr val="000000"/>
                          </a:solidFill>
                          <a:latin typeface="Times New Roman"/>
                          <a:ea typeface="Times New Roman"/>
                          <a:cs typeface="Simplified Arabic"/>
                        </a:rPr>
                        <a:t>تحليل نتائج الجرد</a:t>
                      </a:r>
                      <a:endParaRPr lang="fr-FR" sz="3600">
                        <a:latin typeface="Times New Roman"/>
                        <a:ea typeface="Times New Roman"/>
                        <a:cs typeface="Simplified Arabic"/>
                      </a:endParaRPr>
                    </a:p>
                  </a:txBody>
                  <a:tcPr marL="68580" marR="68580" marT="0" marB="0" anchor="ctr"/>
                </a:tc>
                <a:tc>
                  <a:txBody>
                    <a:bodyPr/>
                    <a:lstStyle/>
                    <a:p>
                      <a:pPr algn="ctr" rtl="1">
                        <a:spcAft>
                          <a:spcPts val="0"/>
                        </a:spcAft>
                      </a:pPr>
                      <a:r>
                        <a:rPr lang="ar-SA" sz="4000" b="1" dirty="0" smtClean="0">
                          <a:solidFill>
                            <a:srgbClr val="000000"/>
                          </a:solidFill>
                          <a:latin typeface="Times New Roman"/>
                          <a:ea typeface="Times New Roman"/>
                          <a:cs typeface="Simplified Arabic"/>
                        </a:rPr>
                        <a:t>عد</a:t>
                      </a:r>
                      <a:r>
                        <a:rPr lang="ar-TN" sz="4000" b="1" dirty="0" smtClean="0">
                          <a:solidFill>
                            <a:srgbClr val="000000"/>
                          </a:solidFill>
                          <a:latin typeface="Times New Roman"/>
                          <a:ea typeface="Times New Roman"/>
                          <a:cs typeface="Simplified Arabic"/>
                        </a:rPr>
                        <a:t>د</a:t>
                      </a:r>
                      <a:r>
                        <a:rPr lang="ar-SA" sz="4000" b="1" dirty="0" smtClean="0">
                          <a:solidFill>
                            <a:srgbClr val="000000"/>
                          </a:solidFill>
                          <a:latin typeface="Times New Roman"/>
                          <a:ea typeface="Times New Roman"/>
                          <a:cs typeface="Simplified Arabic"/>
                        </a:rPr>
                        <a:t> </a:t>
                      </a:r>
                      <a:r>
                        <a:rPr lang="ar-SA" sz="4000" b="1" dirty="0">
                          <a:solidFill>
                            <a:srgbClr val="000000"/>
                          </a:solidFill>
                          <a:latin typeface="Times New Roman"/>
                          <a:ea typeface="Times New Roman"/>
                          <a:cs typeface="Simplified Arabic"/>
                        </a:rPr>
                        <a:t>المشاريع</a:t>
                      </a:r>
                      <a:endParaRPr lang="fr-FR" sz="3600" dirty="0">
                        <a:latin typeface="Times New Roman"/>
                        <a:ea typeface="Times New Roman"/>
                        <a:cs typeface="Simplified Arabic"/>
                      </a:endParaRPr>
                    </a:p>
                  </a:txBody>
                  <a:tcPr marL="68580" marR="68580" marT="0" marB="0" anchor="ctr"/>
                </a:tc>
              </a:tr>
              <a:tr h="370840">
                <a:tc>
                  <a:txBody>
                    <a:bodyPr/>
                    <a:lstStyle/>
                    <a:p>
                      <a:pPr marL="342900" lvl="0" indent="-342900" algn="r" rtl="1">
                        <a:spcAft>
                          <a:spcPts val="0"/>
                        </a:spcAft>
                        <a:buFont typeface="Simplified Arabic"/>
                        <a:buChar char="-"/>
                      </a:pPr>
                      <a:r>
                        <a:rPr lang="ar-SA" sz="3600" b="1" dirty="0">
                          <a:solidFill>
                            <a:srgbClr val="000000"/>
                          </a:solidFill>
                          <a:latin typeface="Times New Roman"/>
                          <a:ea typeface="Times New Roman"/>
                          <a:cs typeface="Simplified Arabic"/>
                        </a:rPr>
                        <a:t>التهيئة و التجديد </a:t>
                      </a:r>
                      <a:r>
                        <a:rPr lang="ar-TN" sz="3600" b="1" dirty="0" smtClean="0">
                          <a:solidFill>
                            <a:srgbClr val="000000"/>
                          </a:solidFill>
                          <a:latin typeface="Times New Roman"/>
                          <a:ea typeface="Times New Roman"/>
                          <a:cs typeface="Simplified Arabic"/>
                        </a:rPr>
                        <a:t>ومراجعة العقود</a:t>
                      </a:r>
                      <a:endParaRPr lang="fr-FR" sz="3600" dirty="0">
                        <a:latin typeface="Times New Roman"/>
                        <a:ea typeface="Times New Roman"/>
                        <a:cs typeface="Simplified Arabic"/>
                      </a:endParaRPr>
                    </a:p>
                  </a:txBody>
                  <a:tcPr marL="68580" marR="68580" marT="0" marB="0"/>
                </a:tc>
                <a:tc>
                  <a:txBody>
                    <a:bodyPr/>
                    <a:lstStyle/>
                    <a:p>
                      <a:pPr marL="457200" algn="r" rtl="1">
                        <a:spcAft>
                          <a:spcPts val="0"/>
                        </a:spcAft>
                      </a:pPr>
                      <a:r>
                        <a:rPr lang="ar-SA" sz="3600" b="1" dirty="0">
                          <a:solidFill>
                            <a:srgbClr val="000000"/>
                          </a:solidFill>
                          <a:latin typeface="Times New Roman"/>
                          <a:ea typeface="Times New Roman"/>
                          <a:cs typeface="Simplified Arabic"/>
                        </a:rPr>
                        <a:t>حالة البناءات </a:t>
                      </a:r>
                      <a:r>
                        <a:rPr lang="ar-TN" sz="3600" b="1" dirty="0" smtClean="0">
                          <a:solidFill>
                            <a:srgbClr val="000000"/>
                          </a:solidFill>
                          <a:latin typeface="Times New Roman"/>
                          <a:ea typeface="Times New Roman"/>
                          <a:cs typeface="Simplified Arabic"/>
                        </a:rPr>
                        <a:t>رديئة</a:t>
                      </a:r>
                      <a:endParaRPr lang="fr-FR" sz="3600" dirty="0">
                        <a:latin typeface="Times New Roman"/>
                        <a:ea typeface="Times New Roman"/>
                        <a:cs typeface="Simplified Arabic"/>
                      </a:endParaRPr>
                    </a:p>
                  </a:txBody>
                  <a:tcPr marL="68580" marR="68580" marT="0" marB="0"/>
                </a:tc>
                <a:tc>
                  <a:txBody>
                    <a:bodyPr/>
                    <a:lstStyle/>
                    <a:p>
                      <a:pPr algn="ctr" rtl="1">
                        <a:spcAft>
                          <a:spcPts val="0"/>
                        </a:spcAft>
                      </a:pPr>
                      <a:r>
                        <a:rPr lang="ar-TN" sz="4400" b="1" dirty="0" smtClean="0">
                          <a:latin typeface="Times New Roman"/>
                          <a:ea typeface="Times New Roman"/>
                          <a:cs typeface="Simplified Arabic"/>
                        </a:rPr>
                        <a:t>24</a:t>
                      </a:r>
                      <a:endParaRPr lang="fr-FR" sz="3600" dirty="0">
                        <a:latin typeface="Times New Roman"/>
                        <a:ea typeface="Times New Roman"/>
                        <a:cs typeface="Simplified Arabic"/>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normAutofit/>
          </a:bodyPr>
          <a:lstStyle/>
          <a:p>
            <a:pPr lvl="0" rtl="1"/>
            <a:r>
              <a:rPr lang="ar-TN" b="1" u="sng" dirty="0"/>
              <a:t>تشخيص التجهيزات الجماعية </a:t>
            </a:r>
            <a:r>
              <a:rPr lang="ar-TN" b="1" u="sng" dirty="0" smtClean="0"/>
              <a:t>المشتركة</a:t>
            </a:r>
            <a:endParaRPr lang="en-US" dirty="0"/>
          </a:p>
        </p:txBody>
      </p:sp>
      <p:graphicFrame>
        <p:nvGraphicFramePr>
          <p:cNvPr id="4" name="Espace réservé du contenu 3"/>
          <p:cNvGraphicFramePr>
            <a:graphicFrameLocks noGrp="1"/>
          </p:cNvGraphicFramePr>
          <p:nvPr>
            <p:ph idx="1"/>
          </p:nvPr>
        </p:nvGraphicFramePr>
        <p:xfrm>
          <a:off x="251520" y="980728"/>
          <a:ext cx="8712969" cy="4084320"/>
        </p:xfrm>
        <a:graphic>
          <a:graphicData uri="http://schemas.openxmlformats.org/drawingml/2006/table">
            <a:tbl>
              <a:tblPr firstRow="1" bandRow="1">
                <a:tableStyleId>{7DF18680-E054-41AD-8BC1-D1AEF772440D}</a:tableStyleId>
              </a:tblPr>
              <a:tblGrid>
                <a:gridCol w="2995073"/>
                <a:gridCol w="3773679"/>
                <a:gridCol w="1944217"/>
              </a:tblGrid>
              <a:tr h="246608">
                <a:tc>
                  <a:txBody>
                    <a:bodyPr/>
                    <a:lstStyle/>
                    <a:p>
                      <a:pPr algn="ctr" rtl="1">
                        <a:spcAft>
                          <a:spcPts val="0"/>
                        </a:spcAft>
                      </a:pPr>
                      <a:r>
                        <a:rPr lang="ar-SA" sz="2800" dirty="0"/>
                        <a:t>المقترحات</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SA" sz="2800"/>
                        <a:t>تحليل نتائج الجرد</a:t>
                      </a:r>
                      <a:endParaRPr lang="fr-FR" sz="2400">
                        <a:latin typeface="Times New Roman"/>
                        <a:ea typeface="Times New Roman"/>
                        <a:cs typeface="Simplified Arabic"/>
                      </a:endParaRPr>
                    </a:p>
                  </a:txBody>
                  <a:tcPr marL="68580" marR="68580" marT="0" marB="0" anchor="ctr"/>
                </a:tc>
                <a:tc>
                  <a:txBody>
                    <a:bodyPr/>
                    <a:lstStyle/>
                    <a:p>
                      <a:pPr algn="ctr" rtl="1">
                        <a:spcAft>
                          <a:spcPts val="0"/>
                        </a:spcAft>
                      </a:pPr>
                      <a:r>
                        <a:rPr lang="ar-SA" sz="2800" dirty="0"/>
                        <a:t>عدد البناءات</a:t>
                      </a:r>
                      <a:endParaRPr lang="fr-FR" sz="2400" dirty="0">
                        <a:latin typeface="Times New Roman"/>
                        <a:ea typeface="Times New Roman"/>
                        <a:cs typeface="Simplified Arabic"/>
                      </a:endParaRPr>
                    </a:p>
                  </a:txBody>
                  <a:tcPr marL="68580" marR="68580" marT="0" marB="0" anchor="ctr"/>
                </a:tc>
              </a:tr>
              <a:tr h="2325160">
                <a:tc>
                  <a:txBody>
                    <a:bodyPr/>
                    <a:lstStyle/>
                    <a:p>
                      <a:pPr marL="342900" lvl="0" indent="-342900" algn="just" rtl="1">
                        <a:spcAft>
                          <a:spcPts val="0"/>
                        </a:spcAft>
                        <a:buFont typeface="Simplified Arabic"/>
                        <a:buChar char="-"/>
                      </a:pPr>
                      <a:r>
                        <a:rPr lang="ar-TN" sz="2400" dirty="0" smtClean="0"/>
                        <a:t>إضافة</a:t>
                      </a:r>
                      <a:r>
                        <a:rPr lang="ar-TN" sz="2400" baseline="0" dirty="0" smtClean="0"/>
                        <a:t> ملعب فرعي</a:t>
                      </a:r>
                      <a:endParaRPr lang="fr-FR" sz="2400" dirty="0"/>
                    </a:p>
                    <a:p>
                      <a:pPr marL="342900" lvl="0" indent="-342900" algn="just" rtl="1">
                        <a:spcAft>
                          <a:spcPts val="0"/>
                        </a:spcAft>
                        <a:buFont typeface="Simplified Arabic"/>
                        <a:buChar char="-"/>
                      </a:pPr>
                      <a:r>
                        <a:rPr lang="ar-TN" sz="2400" dirty="0" smtClean="0"/>
                        <a:t>لا شيء</a:t>
                      </a:r>
                    </a:p>
                    <a:p>
                      <a:pPr marL="342900" lvl="0" indent="-342900" algn="just" rtl="1">
                        <a:spcAft>
                          <a:spcPts val="0"/>
                        </a:spcAft>
                        <a:buFont typeface="Simplified Arabic"/>
                        <a:buChar char="-"/>
                      </a:pPr>
                      <a:r>
                        <a:rPr lang="ar-TN" sz="2400" dirty="0" smtClean="0"/>
                        <a:t>لا شيء</a:t>
                      </a:r>
                    </a:p>
                    <a:p>
                      <a:pPr marL="342900" lvl="0" indent="-342900" algn="just" rtl="1">
                        <a:spcAft>
                          <a:spcPts val="0"/>
                        </a:spcAft>
                        <a:buFont typeface="Simplified Arabic"/>
                        <a:buChar char="-"/>
                      </a:pPr>
                      <a:r>
                        <a:rPr lang="ar-TN" sz="2400" dirty="0" smtClean="0"/>
                        <a:t>لا شيء</a:t>
                      </a:r>
                    </a:p>
                    <a:p>
                      <a:pPr marL="342900" lvl="0" indent="-342900" algn="just" rtl="1">
                        <a:spcAft>
                          <a:spcPts val="0"/>
                        </a:spcAft>
                        <a:buFont typeface="Simplified Arabic"/>
                        <a:buChar char="-"/>
                      </a:pPr>
                      <a:r>
                        <a:rPr lang="ar-TN" sz="2400" dirty="0" smtClean="0"/>
                        <a:t>لا</a:t>
                      </a:r>
                      <a:r>
                        <a:rPr lang="ar-TN" sz="2400" baseline="0" dirty="0" smtClean="0"/>
                        <a:t> شيء</a:t>
                      </a:r>
                      <a:endParaRPr lang="ar-TN" sz="2400" dirty="0" smtClean="0"/>
                    </a:p>
                    <a:p>
                      <a:pPr marL="342900" lvl="0" indent="-342900" algn="just" rtl="1">
                        <a:spcAft>
                          <a:spcPts val="0"/>
                        </a:spcAft>
                        <a:buFont typeface="Simplified Arabic"/>
                        <a:buChar char="-"/>
                      </a:pPr>
                      <a:endParaRPr lang="ar-TN" sz="2400" dirty="0" smtClean="0"/>
                    </a:p>
                    <a:p>
                      <a:pPr marL="342900" lvl="0" indent="-342900" algn="just" rtl="1">
                        <a:spcAft>
                          <a:spcPts val="0"/>
                        </a:spcAft>
                        <a:buFont typeface="Simplified Arabic"/>
                        <a:buChar char="-"/>
                      </a:pPr>
                      <a:r>
                        <a:rPr lang="ar-TN" sz="2400" dirty="0" smtClean="0"/>
                        <a:t>لا شيء</a:t>
                      </a:r>
                    </a:p>
                    <a:p>
                      <a:pPr marL="342900" lvl="0" indent="-342900" algn="just" rtl="1">
                        <a:spcAft>
                          <a:spcPts val="0"/>
                        </a:spcAft>
                        <a:buFont typeface="Simplified Arabic"/>
                        <a:buChar char="-"/>
                      </a:pPr>
                      <a:endParaRPr lang="ar-TN" sz="2400" dirty="0" smtClean="0"/>
                    </a:p>
                    <a:p>
                      <a:pPr marL="342900" lvl="0" indent="-342900" algn="just" rtl="1">
                        <a:spcAft>
                          <a:spcPts val="0"/>
                        </a:spcAft>
                        <a:buFont typeface="Simplified Arabic"/>
                        <a:buChar char="-"/>
                      </a:pPr>
                      <a:r>
                        <a:rPr lang="ar-TN" sz="2400" dirty="0" smtClean="0">
                          <a:latin typeface="Times New Roman"/>
                          <a:ea typeface="Times New Roman"/>
                          <a:cs typeface="Simplified Arabic"/>
                        </a:rPr>
                        <a:t>لا شيء</a:t>
                      </a:r>
                    </a:p>
                  </a:txBody>
                  <a:tcPr marL="68580" marR="68580" marT="0" marB="0"/>
                </a:tc>
                <a:tc>
                  <a:txBody>
                    <a:bodyPr/>
                    <a:lstStyle/>
                    <a:p>
                      <a:pPr marL="342900" lvl="0" indent="-342900" algn="just" rtl="1">
                        <a:spcAft>
                          <a:spcPts val="0"/>
                        </a:spcAft>
                        <a:buFont typeface="Simplified Arabic"/>
                        <a:buChar char=""/>
                      </a:pPr>
                      <a:r>
                        <a:rPr lang="ar-SA" sz="2400" dirty="0"/>
                        <a:t>-  حالة بناية : حسنة</a:t>
                      </a:r>
                      <a:endParaRPr lang="fr-FR" sz="2400" dirty="0"/>
                    </a:p>
                    <a:p>
                      <a:pPr marL="342900" lvl="0" indent="-342900" algn="just" rtl="1">
                        <a:spcAft>
                          <a:spcPts val="0"/>
                        </a:spcAft>
                        <a:buFont typeface="Simplified Arabic"/>
                        <a:buChar char=""/>
                      </a:pPr>
                      <a:r>
                        <a:rPr lang="ar-SA" sz="2400" dirty="0"/>
                        <a:t>- حالة بناية : حسنة </a:t>
                      </a:r>
                      <a:endParaRPr lang="fr-FR" sz="2400" dirty="0"/>
                    </a:p>
                    <a:p>
                      <a:pPr marL="342900" lvl="0" indent="-342900" algn="just" rtl="1">
                        <a:spcAft>
                          <a:spcPts val="0"/>
                        </a:spcAft>
                        <a:buFont typeface="Simplified Arabic"/>
                        <a:buChar char=""/>
                      </a:pPr>
                      <a:r>
                        <a:rPr lang="ar-SA" sz="2400" dirty="0"/>
                        <a:t>- حالة  بناية </a:t>
                      </a:r>
                      <a:r>
                        <a:rPr lang="ar-TN" sz="2400" dirty="0" smtClean="0"/>
                        <a:t>حسنة</a:t>
                      </a:r>
                      <a:endParaRPr lang="fr-FR" sz="2400" dirty="0"/>
                    </a:p>
                    <a:p>
                      <a:pPr marL="342900" lvl="0" indent="-342900" algn="just" rtl="1">
                        <a:spcAft>
                          <a:spcPts val="0"/>
                        </a:spcAft>
                        <a:buFont typeface="Simplified Arabic"/>
                        <a:buChar char=""/>
                      </a:pPr>
                      <a:r>
                        <a:rPr lang="ar-SA" sz="2400" dirty="0"/>
                        <a:t>- حالة  </a:t>
                      </a:r>
                      <a:r>
                        <a:rPr lang="ar-TN" sz="2400" dirty="0" smtClean="0"/>
                        <a:t>حسنة</a:t>
                      </a:r>
                      <a:r>
                        <a:rPr lang="ar-SA" sz="2400" dirty="0" smtClean="0"/>
                        <a:t> </a:t>
                      </a:r>
                      <a:endParaRPr lang="fr-FR" sz="2400" dirty="0"/>
                    </a:p>
                    <a:p>
                      <a:pPr marL="342900" lvl="0" indent="-342900" algn="just" rtl="1">
                        <a:spcAft>
                          <a:spcPts val="0"/>
                        </a:spcAft>
                        <a:buFont typeface="Simplified Arabic"/>
                        <a:buChar char=""/>
                      </a:pPr>
                      <a:r>
                        <a:rPr lang="ar-TN" sz="2400" dirty="0" smtClean="0"/>
                        <a:t>حالة حسنة</a:t>
                      </a:r>
                    </a:p>
                    <a:p>
                      <a:pPr marL="342900" lvl="0" indent="-342900" algn="just" rtl="1">
                        <a:spcAft>
                          <a:spcPts val="0"/>
                        </a:spcAft>
                        <a:buFont typeface="Simplified Arabic"/>
                        <a:buChar char=""/>
                      </a:pPr>
                      <a:endParaRPr lang="ar-TN" sz="2400" dirty="0" smtClean="0"/>
                    </a:p>
                    <a:p>
                      <a:pPr marL="342900" lvl="0" indent="-342900" algn="just" rtl="1">
                        <a:spcAft>
                          <a:spcPts val="0"/>
                        </a:spcAft>
                        <a:buFont typeface="Simplified Arabic"/>
                        <a:buChar char=""/>
                      </a:pPr>
                      <a:r>
                        <a:rPr lang="ar-SA" sz="2400" dirty="0" smtClean="0"/>
                        <a:t>- </a:t>
                      </a:r>
                      <a:r>
                        <a:rPr lang="ar-SA" sz="2400" dirty="0"/>
                        <a:t>حالة </a:t>
                      </a:r>
                      <a:r>
                        <a:rPr lang="ar-TN" sz="2400" dirty="0" smtClean="0"/>
                        <a:t>حسنة</a:t>
                      </a:r>
                    </a:p>
                    <a:p>
                      <a:pPr marL="342900" marR="0" lvl="0" indent="-342900" algn="just" defTabSz="914400" rtl="1" eaLnBrk="1" fontAlgn="auto" latinLnBrk="0" hangingPunct="1">
                        <a:lnSpc>
                          <a:spcPct val="100000"/>
                        </a:lnSpc>
                        <a:spcBef>
                          <a:spcPts val="0"/>
                        </a:spcBef>
                        <a:spcAft>
                          <a:spcPts val="0"/>
                        </a:spcAft>
                        <a:buClrTx/>
                        <a:buSzTx/>
                        <a:buFont typeface="Simplified Arabic"/>
                        <a:buChar char=""/>
                        <a:tabLst/>
                        <a:defRPr/>
                      </a:pPr>
                      <a:endParaRPr lang="ar-TN" sz="2400" dirty="0" smtClean="0"/>
                    </a:p>
                    <a:p>
                      <a:pPr marL="342900" marR="0" lvl="0" indent="-342900" algn="just" defTabSz="914400" rtl="1" eaLnBrk="1" fontAlgn="auto" latinLnBrk="0" hangingPunct="1">
                        <a:lnSpc>
                          <a:spcPct val="100000"/>
                        </a:lnSpc>
                        <a:spcBef>
                          <a:spcPts val="0"/>
                        </a:spcBef>
                        <a:spcAft>
                          <a:spcPts val="0"/>
                        </a:spcAft>
                        <a:buClrTx/>
                        <a:buSzTx/>
                        <a:buFont typeface="Simplified Arabic"/>
                        <a:buChar char=""/>
                        <a:tabLst/>
                        <a:defRPr/>
                      </a:pPr>
                      <a:r>
                        <a:rPr lang="ar-SA" sz="2400" dirty="0" smtClean="0"/>
                        <a:t>- حالة </a:t>
                      </a:r>
                      <a:r>
                        <a:rPr lang="ar-TN" sz="2400" dirty="0" smtClean="0"/>
                        <a:t>حسنة</a:t>
                      </a:r>
                      <a:endParaRPr lang="fr-FR" sz="2400" dirty="0" smtClean="0"/>
                    </a:p>
                    <a:p>
                      <a:pPr marL="342900" lvl="0" indent="-342900" algn="just" rtl="1">
                        <a:spcAft>
                          <a:spcPts val="0"/>
                        </a:spcAft>
                        <a:buFont typeface="Simplified Arabic"/>
                        <a:buChar char=""/>
                      </a:pPr>
                      <a:endParaRPr lang="fr-FR" sz="2400" dirty="0"/>
                    </a:p>
                  </a:txBody>
                  <a:tcPr marL="68580" marR="68580" marT="0" marB="0"/>
                </a:tc>
                <a:tc>
                  <a:txBody>
                    <a:bodyPr/>
                    <a:lstStyle/>
                    <a:p>
                      <a:pPr algn="r" rtl="1">
                        <a:spcAft>
                          <a:spcPts val="0"/>
                        </a:spcAft>
                      </a:pPr>
                      <a:r>
                        <a:rPr lang="ar-TN" sz="2400" dirty="0"/>
                        <a:t>-ملعب بلدي</a:t>
                      </a:r>
                      <a:endParaRPr lang="fr-FR" sz="2400" dirty="0"/>
                    </a:p>
                    <a:p>
                      <a:pPr algn="r" rtl="1">
                        <a:spcAft>
                          <a:spcPts val="0"/>
                        </a:spcAft>
                      </a:pPr>
                      <a:r>
                        <a:rPr lang="ar-TN" sz="2400" dirty="0" smtClean="0"/>
                        <a:t>-دار شباب </a:t>
                      </a:r>
                      <a:r>
                        <a:rPr lang="ar-TN" sz="1200" b="1" dirty="0" smtClean="0"/>
                        <a:t>بحي الزهور</a:t>
                      </a:r>
                    </a:p>
                    <a:p>
                      <a:pPr algn="r" rtl="1">
                        <a:spcAft>
                          <a:spcPts val="0"/>
                        </a:spcAft>
                      </a:pPr>
                      <a:r>
                        <a:rPr lang="ar-TN" sz="1600" b="1" dirty="0" smtClean="0"/>
                        <a:t>-</a:t>
                      </a:r>
                      <a:r>
                        <a:rPr lang="ar-TN" sz="2400" dirty="0" smtClean="0"/>
                        <a:t>دار شباب </a:t>
                      </a:r>
                      <a:r>
                        <a:rPr lang="ar-TN" sz="1200" b="1" dirty="0" smtClean="0"/>
                        <a:t>بحي </a:t>
                      </a:r>
                      <a:r>
                        <a:rPr lang="ar-TN" sz="1200" b="1" dirty="0" err="1" smtClean="0"/>
                        <a:t>العكاريت</a:t>
                      </a:r>
                      <a:endParaRPr lang="ar-TN" sz="1200" b="1" dirty="0" smtClean="0"/>
                    </a:p>
                    <a:p>
                      <a:pPr algn="r" rtl="1">
                        <a:spcAft>
                          <a:spcPts val="0"/>
                        </a:spcAft>
                      </a:pPr>
                      <a:r>
                        <a:rPr lang="ar-TN" sz="2400" dirty="0" smtClean="0"/>
                        <a:t>-</a:t>
                      </a:r>
                      <a:r>
                        <a:rPr lang="ar-TN" sz="2400" dirty="0"/>
                        <a:t>دار ثقافة</a:t>
                      </a:r>
                      <a:endParaRPr lang="fr-FR" sz="2400" dirty="0"/>
                    </a:p>
                    <a:p>
                      <a:pPr algn="r" rtl="1">
                        <a:spcAft>
                          <a:spcPts val="0"/>
                        </a:spcAft>
                      </a:pPr>
                      <a:r>
                        <a:rPr lang="ar-TN" sz="2400" dirty="0"/>
                        <a:t>-مكتبة </a:t>
                      </a:r>
                      <a:r>
                        <a:rPr lang="ar-TN" sz="2400" dirty="0" smtClean="0"/>
                        <a:t>عمومية للأطفال</a:t>
                      </a:r>
                    </a:p>
                    <a:p>
                      <a:pPr algn="r" rtl="1">
                        <a:spcAft>
                          <a:spcPts val="0"/>
                        </a:spcAft>
                      </a:pPr>
                      <a:r>
                        <a:rPr lang="ar-TN" sz="2400" dirty="0" smtClean="0"/>
                        <a:t>مكتبة عمومية </a:t>
                      </a:r>
                      <a:r>
                        <a:rPr lang="ar-TN" sz="1400" dirty="0" smtClean="0"/>
                        <a:t>العروسي المطوي</a:t>
                      </a:r>
                      <a:endParaRPr lang="fr-FR" sz="2400" dirty="0"/>
                    </a:p>
                    <a:p>
                      <a:pPr algn="r" rtl="1">
                        <a:spcAft>
                          <a:spcPts val="0"/>
                        </a:spcAft>
                      </a:pPr>
                      <a:r>
                        <a:rPr lang="ar-TN" sz="2400" dirty="0" smtClean="0"/>
                        <a:t>-</a:t>
                      </a:r>
                      <a:r>
                        <a:rPr lang="ar-TN" sz="2400" dirty="0"/>
                        <a:t>نادي اطفال</a:t>
                      </a:r>
                      <a:endParaRPr lang="fr-FR" sz="2400" dirty="0">
                        <a:latin typeface="Times New Roman"/>
                        <a:ea typeface="Times New Roman"/>
                        <a:cs typeface="Simplified Arabic"/>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lstStyle/>
          <a:p>
            <a:pPr rtl="1"/>
            <a:r>
              <a:rPr lang="ar-TN" b="1" u="sng" dirty="0"/>
              <a:t>تشخيص معدات النظافة والطرقات</a:t>
            </a:r>
            <a:endParaRPr lang="en-US" dirty="0"/>
          </a:p>
        </p:txBody>
      </p:sp>
      <p:sp>
        <p:nvSpPr>
          <p:cNvPr id="6" name="Espace réservé du contenu 4"/>
          <p:cNvSpPr>
            <a:spLocks noGrp="1"/>
          </p:cNvSpPr>
          <p:nvPr>
            <p:ph idx="1"/>
          </p:nvPr>
        </p:nvSpPr>
        <p:spPr>
          <a:xfrm>
            <a:off x="467544" y="1196752"/>
            <a:ext cx="8229600" cy="4525963"/>
          </a:xfrm>
        </p:spPr>
        <p:style>
          <a:lnRef idx="2">
            <a:schemeClr val="accent5"/>
          </a:lnRef>
          <a:fillRef idx="1">
            <a:schemeClr val="lt1"/>
          </a:fillRef>
          <a:effectRef idx="0">
            <a:schemeClr val="accent5"/>
          </a:effectRef>
          <a:fontRef idx="minor">
            <a:schemeClr val="dk1"/>
          </a:fontRef>
        </p:style>
        <p:txBody>
          <a:bodyPr>
            <a:normAutofit/>
          </a:bodyPr>
          <a:lstStyle/>
          <a:p>
            <a:pPr algn="r" rtl="1">
              <a:buNone/>
            </a:pPr>
            <a:r>
              <a:rPr lang="ar-TN" sz="4400" dirty="0" smtClean="0"/>
              <a:t>حالة المعدات في أغلبها متوسطة أو جيدة بما أنها جديدة</a:t>
            </a:r>
          </a:p>
          <a:p>
            <a:pPr algn="r" rtl="1">
              <a:buNone/>
            </a:pPr>
            <a:r>
              <a:rPr lang="ar-TN" sz="4400" dirty="0" smtClean="0"/>
              <a:t>تتوفر بالبلدية المعدات الضرورية الدنيا للنظافة والأشغال</a:t>
            </a:r>
          </a:p>
          <a:p>
            <a:pPr algn="r" rtl="1">
              <a:buNone/>
            </a:pPr>
            <a:r>
              <a:rPr lang="ar-TN" sz="4400" dirty="0" smtClean="0"/>
              <a:t>يمكن في المدى المتوسط إقتناء آلة حفر</a:t>
            </a:r>
            <a:endParaRPr lang="fr-FR" sz="4400" dirty="0" smtClean="0"/>
          </a:p>
          <a:p>
            <a:pPr algn="r" rtl="1">
              <a:buNone/>
            </a:pPr>
            <a:r>
              <a:rPr lang="ar-TN" sz="4400" dirty="0" smtClean="0"/>
              <a:t> و جرف صغيرة أو مجرورة ضاغطة</a:t>
            </a:r>
            <a:endParaRPr lang="en-US"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76"/>
            <a:ext cx="8229600" cy="1143000"/>
          </a:xfrm>
        </p:spPr>
        <p:txBody>
          <a:bodyPr>
            <a:noAutofit/>
          </a:bodyPr>
          <a:lstStyle/>
          <a:p>
            <a:pPr lvl="0" rtl="1"/>
            <a:r>
              <a:rPr lang="ar-TN" sz="2800" b="1" u="sng" dirty="0" smtClean="0"/>
              <a:t>المشاريع</a:t>
            </a:r>
            <a:r>
              <a:rPr lang="fr-FR" sz="2800" b="1" u="sng" dirty="0" smtClean="0"/>
              <a:t> </a:t>
            </a:r>
            <a:r>
              <a:rPr lang="ar-TN" sz="2800" b="1" u="sng" dirty="0" smtClean="0"/>
              <a:t> البلدية الجهوية </a:t>
            </a:r>
            <a:r>
              <a:rPr lang="ar-TN" sz="2800" b="1" u="sng" dirty="0"/>
              <a:t>والوطنية في طور الإنجاز بالمنطقة </a:t>
            </a:r>
            <a:r>
              <a:rPr lang="ar-TN" sz="2800" b="1" u="sng" dirty="0" smtClean="0"/>
              <a:t>البلدية</a:t>
            </a:r>
            <a:endParaRPr lang="en-US" sz="2800" dirty="0"/>
          </a:p>
        </p:txBody>
      </p:sp>
      <p:graphicFrame>
        <p:nvGraphicFramePr>
          <p:cNvPr id="4" name="Espace réservé du contenu 3"/>
          <p:cNvGraphicFramePr>
            <a:graphicFrameLocks noGrp="1"/>
          </p:cNvGraphicFramePr>
          <p:nvPr>
            <p:ph idx="1"/>
          </p:nvPr>
        </p:nvGraphicFramePr>
        <p:xfrm>
          <a:off x="214282" y="500042"/>
          <a:ext cx="8929718" cy="5730240"/>
        </p:xfrm>
        <a:graphic>
          <a:graphicData uri="http://schemas.openxmlformats.org/drawingml/2006/table">
            <a:tbl>
              <a:tblPr firstRow="1" bandRow="1">
                <a:tableStyleId>{5C22544A-7EE6-4342-B048-85BDC9FD1C3A}</a:tableStyleId>
              </a:tblPr>
              <a:tblGrid>
                <a:gridCol w="1069054"/>
                <a:gridCol w="1069054"/>
                <a:gridCol w="1076602"/>
                <a:gridCol w="1571636"/>
                <a:gridCol w="1313551"/>
                <a:gridCol w="2829821"/>
              </a:tblGrid>
              <a:tr h="370840">
                <a:tc>
                  <a:txBody>
                    <a:bodyPr/>
                    <a:lstStyle/>
                    <a:p>
                      <a:pPr algn="ctr" rtl="1">
                        <a:spcAft>
                          <a:spcPts val="0"/>
                        </a:spcAft>
                      </a:pPr>
                      <a:r>
                        <a:rPr lang="ar-TN" sz="2000" dirty="0" smtClean="0">
                          <a:latin typeface="Times New Roman"/>
                          <a:ea typeface="Times New Roman"/>
                          <a:cs typeface="Simplified Arabic"/>
                        </a:rPr>
                        <a:t>الملاحضات</a:t>
                      </a:r>
                      <a:endParaRPr lang="fr-FR" sz="20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a:latin typeface="Times New Roman"/>
                          <a:ea typeface="Times New Roman"/>
                          <a:cs typeface="Simplified Arabic"/>
                        </a:rPr>
                        <a:t>نسبة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1200" dirty="0">
                        <a:latin typeface="Times New Roman"/>
                        <a:ea typeface="Times New Roman"/>
                        <a:cs typeface="Simplified Arabic"/>
                      </a:endParaRPr>
                    </a:p>
                    <a:p>
                      <a:pPr algn="ctr" rtl="1">
                        <a:spcAft>
                          <a:spcPts val="0"/>
                        </a:spcAft>
                      </a:pPr>
                      <a:r>
                        <a:rPr lang="ar-TN" sz="1600" b="1" dirty="0">
                          <a:latin typeface="Times New Roman"/>
                          <a:ea typeface="Times New Roman"/>
                          <a:cs typeface="Simplified Arabic"/>
                        </a:rPr>
                        <a:t>مدّة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a:latin typeface="Times New Roman"/>
                          <a:ea typeface="Times New Roman"/>
                          <a:cs typeface="Simplified Arabic"/>
                        </a:rPr>
                        <a:t>تاريخ الإنطلاق في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a:latin typeface="Times New Roman"/>
                          <a:ea typeface="Times New Roman"/>
                          <a:cs typeface="Simplified Arabic"/>
                        </a:rPr>
                        <a:t>الكلفة</a:t>
                      </a:r>
                      <a:endParaRPr lang="fr-FR" sz="1200" dirty="0">
                        <a:latin typeface="Times New Roman"/>
                        <a:ea typeface="Times New Roman"/>
                        <a:cs typeface="Simplified Arabic"/>
                      </a:endParaRPr>
                    </a:p>
                    <a:p>
                      <a:pPr algn="ctr" rtl="1">
                        <a:spcAft>
                          <a:spcPts val="0"/>
                        </a:spcAft>
                      </a:pPr>
                      <a:r>
                        <a:rPr lang="ar-TN" sz="1600" b="1" dirty="0">
                          <a:latin typeface="Times New Roman"/>
                          <a:ea typeface="Times New Roman"/>
                          <a:cs typeface="Simplified Arabic"/>
                        </a:rPr>
                        <a:t> (أد)</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1600" dirty="0">
                        <a:latin typeface="Times New Roman"/>
                        <a:ea typeface="Times New Roman"/>
                        <a:cs typeface="Simplified Arabic"/>
                      </a:endParaRPr>
                    </a:p>
                    <a:p>
                      <a:pPr algn="ctr" rtl="1">
                        <a:spcAft>
                          <a:spcPts val="0"/>
                        </a:spcAft>
                      </a:pPr>
                      <a:r>
                        <a:rPr lang="ar-TN" sz="3200" b="1" dirty="0">
                          <a:latin typeface="Times New Roman"/>
                          <a:ea typeface="Times New Roman"/>
                          <a:cs typeface="Simplified Arabic"/>
                        </a:rPr>
                        <a:t>بيان المشروع </a:t>
                      </a:r>
                      <a:endParaRPr lang="fr-FR" sz="2400" dirty="0">
                        <a:latin typeface="Times New Roman"/>
                        <a:ea typeface="Times New Roman"/>
                        <a:cs typeface="Simplified Arabic"/>
                      </a:endParaRPr>
                    </a:p>
                  </a:txBody>
                  <a:tcPr marL="68580" marR="68580" marT="0" marB="0"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بلدي</a:t>
                      </a:r>
                      <a:endParaRPr lang="fr-FR" sz="2000" b="1" kern="1200" dirty="0" smtClean="0">
                        <a:solidFill>
                          <a:schemeClr val="dk1"/>
                        </a:solidFill>
                        <a:latin typeface="+mn-lt"/>
                        <a:ea typeface="+mn-ea"/>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50</a:t>
                      </a:r>
                      <a:r>
                        <a:rPr lang="fr-FR" sz="2000" b="1" kern="1200" dirty="0" smtClean="0">
                          <a:solidFill>
                            <a:schemeClr val="dk1"/>
                          </a:solidFill>
                          <a:latin typeface="+mn-lt"/>
                          <a:ea typeface="+mn-ea"/>
                          <a:cs typeface="+mn-cs"/>
                        </a:rPr>
                        <a:t>%</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kern="1200" dirty="0" smtClean="0">
                          <a:solidFill>
                            <a:schemeClr val="dk1"/>
                          </a:solidFill>
                          <a:latin typeface="+mn-lt"/>
                          <a:ea typeface="+mn-ea"/>
                          <a:cs typeface="+mn-cs"/>
                        </a:rPr>
                        <a:t>120</a:t>
                      </a:r>
                      <a:endParaRPr lang="fr-FR" sz="2000" b="1" kern="1200" dirty="0" smtClean="0">
                        <a:solidFill>
                          <a:schemeClr val="dk1"/>
                        </a:solidFill>
                        <a:latin typeface="+mn-lt"/>
                        <a:ea typeface="+mn-ea"/>
                        <a:cs typeface="+mn-cs"/>
                      </a:endParaRPr>
                    </a:p>
                    <a:p>
                      <a:pPr algn="ctr" rtl="1"/>
                      <a:endParaRPr lang="en-US" sz="20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kern="1200" dirty="0" smtClean="0">
                          <a:solidFill>
                            <a:schemeClr val="dk1"/>
                          </a:solidFill>
                          <a:latin typeface="+mn-lt"/>
                          <a:ea typeface="+mn-ea"/>
                          <a:cs typeface="+mn-cs"/>
                        </a:rPr>
                        <a:t>02</a:t>
                      </a:r>
                      <a:r>
                        <a:rPr lang="ar-TN" sz="1800" b="1" kern="1200" baseline="0" dirty="0" smtClean="0">
                          <a:solidFill>
                            <a:schemeClr val="dk1"/>
                          </a:solidFill>
                          <a:latin typeface="+mn-lt"/>
                          <a:ea typeface="+mn-ea"/>
                          <a:cs typeface="+mn-cs"/>
                        </a:rPr>
                        <a:t> أكتوبر 2017</a:t>
                      </a:r>
                      <a:endParaRPr lang="en-US" sz="1800" b="1" dirty="0" smtClean="0"/>
                    </a:p>
                    <a:p>
                      <a:pPr algn="ctr" rtl="1"/>
                      <a:endParaRPr lang="en-US" sz="2000" b="1" dirty="0"/>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110.000 د</a:t>
                      </a:r>
                      <a:endParaRPr lang="fr-FR" sz="2000" b="1" kern="1200" dirty="0" smtClean="0">
                        <a:solidFill>
                          <a:schemeClr val="dk1"/>
                        </a:solidFill>
                        <a:latin typeface="+mn-lt"/>
                        <a:ea typeface="+mn-ea"/>
                        <a:cs typeface="+mn-cs"/>
                      </a:endParaRPr>
                    </a:p>
                    <a:p>
                      <a:pPr algn="ctr" rtl="1"/>
                      <a:endParaRPr lang="en-US" sz="20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تعبيد الطرقات </a:t>
                      </a:r>
                      <a:endParaRPr lang="fr-FR" sz="2000" b="1" kern="1200" dirty="0" smtClean="0">
                        <a:solidFill>
                          <a:schemeClr val="dk1"/>
                        </a:solidFill>
                        <a:latin typeface="+mn-lt"/>
                        <a:ea typeface="+mn-ea"/>
                        <a:cs typeface="+mn-cs"/>
                      </a:endParaRPr>
                    </a:p>
                  </a:txBody>
                  <a:tcPr anchor="ctr"/>
                </a:tc>
              </a:tr>
              <a:tr h="370840">
                <a:tc>
                  <a:txBody>
                    <a:bodyPr/>
                    <a:lstStyle/>
                    <a:p>
                      <a:pPr algn="ctr" rtl="1"/>
                      <a:r>
                        <a:rPr lang="ar-TN" sz="2000" b="1" dirty="0" smtClean="0"/>
                        <a:t>وطني</a:t>
                      </a:r>
                      <a:endParaRPr lang="en-US" sz="20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t> 80</a:t>
                      </a:r>
                      <a:r>
                        <a:rPr lang="fr-FR" sz="2000" b="1" kern="1200" dirty="0" smtClean="0">
                          <a:solidFill>
                            <a:schemeClr val="dk1"/>
                          </a:solidFill>
                          <a:latin typeface="+mn-lt"/>
                          <a:ea typeface="+mn-ea"/>
                          <a:cs typeface="+mn-cs"/>
                        </a:rPr>
                        <a:t>%</a:t>
                      </a:r>
                    </a:p>
                  </a:txBody>
                  <a:tcPr anchor="ctr"/>
                </a:tc>
                <a:tc>
                  <a:txBody>
                    <a:bodyPr/>
                    <a:lstStyle/>
                    <a:p>
                      <a:pPr algn="ctr" rtl="1"/>
                      <a:r>
                        <a:rPr lang="ar-TN" sz="2000" b="1" kern="1200" dirty="0" smtClean="0">
                          <a:solidFill>
                            <a:schemeClr val="dk1"/>
                          </a:solidFill>
                          <a:latin typeface="+mn-lt"/>
                          <a:ea typeface="+mn-ea"/>
                          <a:cs typeface="+mn-cs"/>
                        </a:rPr>
                        <a:t>18 شهرا</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2014-2017</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2</a:t>
                      </a:r>
                      <a:r>
                        <a:rPr lang="ar-TN" sz="2000" b="1" kern="1200" baseline="0" dirty="0" smtClean="0">
                          <a:solidFill>
                            <a:schemeClr val="dk1"/>
                          </a:solidFill>
                          <a:latin typeface="+mn-lt"/>
                          <a:ea typeface="+mn-ea"/>
                          <a:cs typeface="+mn-cs"/>
                        </a:rPr>
                        <a:t> مليون د</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حماية مدينة</a:t>
                      </a:r>
                      <a:r>
                        <a:rPr lang="ar-TN" sz="2000" b="1" kern="1200" baseline="0" dirty="0" smtClean="0">
                          <a:solidFill>
                            <a:schemeClr val="dk1"/>
                          </a:solidFill>
                          <a:latin typeface="+mn-lt"/>
                          <a:ea typeface="+mn-ea"/>
                          <a:cs typeface="+mn-cs"/>
                        </a:rPr>
                        <a:t> المطوية من الفياضنات</a:t>
                      </a:r>
                      <a:endParaRPr lang="en-US" sz="2000" b="1" dirty="0"/>
                    </a:p>
                  </a:txBody>
                  <a:tcPr anchor="ctr"/>
                </a:tc>
              </a:tr>
              <a:tr h="370840">
                <a:tc>
                  <a:txBody>
                    <a:bodyPr/>
                    <a:lstStyle/>
                    <a:p>
                      <a:pPr algn="ctr" rtl="1"/>
                      <a:r>
                        <a:rPr lang="ar-TN" sz="2000" b="1" dirty="0" smtClean="0"/>
                        <a:t>وطني</a:t>
                      </a:r>
                      <a:endParaRPr lang="en-US" sz="2000" b="1" dirty="0"/>
                    </a:p>
                  </a:txBody>
                  <a:tcPr anchor="ctr"/>
                </a:tc>
                <a:tc>
                  <a:txBody>
                    <a:bodyPr/>
                    <a:lstStyle/>
                    <a:p>
                      <a:pPr algn="ctr" rtl="1"/>
                      <a:r>
                        <a:rPr lang="ar-TN" sz="2000" b="1" dirty="0" smtClean="0"/>
                        <a:t>90 </a:t>
                      </a:r>
                      <a:r>
                        <a:rPr lang="fr-FR" sz="2000" b="1" kern="1200" dirty="0" smtClean="0">
                          <a:solidFill>
                            <a:schemeClr val="dk1"/>
                          </a:solidFill>
                          <a:latin typeface="+mn-lt"/>
                          <a:ea typeface="+mn-ea"/>
                          <a:cs typeface="+mn-cs"/>
                        </a:rPr>
                        <a:t>%</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90 يوما</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2016-2017</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250 ألف</a:t>
                      </a:r>
                      <a:r>
                        <a:rPr lang="ar-TN" sz="2000" b="1" kern="1200" baseline="0" dirty="0" smtClean="0">
                          <a:solidFill>
                            <a:schemeClr val="dk1"/>
                          </a:solidFill>
                          <a:latin typeface="+mn-lt"/>
                          <a:ea typeface="+mn-ea"/>
                          <a:cs typeface="+mn-cs"/>
                        </a:rPr>
                        <a:t> د</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تنوير الملعب البلدي</a:t>
                      </a:r>
                      <a:endParaRPr lang="en-US" sz="2000" b="1" dirty="0"/>
                    </a:p>
                  </a:txBody>
                  <a:tcPr anchor="ctr"/>
                </a:tc>
              </a:tr>
              <a:tr h="129226">
                <a:tc>
                  <a:txBody>
                    <a:bodyPr/>
                    <a:lstStyle/>
                    <a:p>
                      <a:pPr algn="ctr" rtl="1"/>
                      <a:r>
                        <a:rPr lang="ar-TN" sz="2000" b="1" dirty="0" err="1" smtClean="0"/>
                        <a:t>جهوي</a:t>
                      </a:r>
                      <a:endParaRPr lang="en-US" sz="20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dirty="0" smtClean="0"/>
                        <a:t>0</a:t>
                      </a:r>
                      <a:r>
                        <a:rPr lang="fr-FR" sz="2000" b="1" kern="1200" dirty="0" smtClean="0">
                          <a:solidFill>
                            <a:schemeClr val="dk1"/>
                          </a:solidFill>
                          <a:latin typeface="+mn-lt"/>
                          <a:ea typeface="+mn-ea"/>
                          <a:cs typeface="+mn-cs"/>
                        </a:rPr>
                        <a:t>%</a:t>
                      </a:r>
                      <a:endParaRPr lang="en-US" sz="2000" b="1" dirty="0" smtClean="0"/>
                    </a:p>
                    <a:p>
                      <a:pPr algn="ctr" rtl="1"/>
                      <a:endParaRPr lang="en-US" sz="2000" b="1" dirty="0"/>
                    </a:p>
                  </a:txBody>
                  <a:tcPr anchor="ctr"/>
                </a:tc>
                <a:tc>
                  <a:txBody>
                    <a:bodyPr/>
                    <a:lstStyle/>
                    <a:p>
                      <a:pPr algn="ctr" rtl="1"/>
                      <a:r>
                        <a:rPr lang="ar-TN" sz="2000" b="1" dirty="0" smtClean="0"/>
                        <a:t>60 يوم</a:t>
                      </a:r>
                      <a:endParaRPr lang="en-US" sz="2000" b="1" dirty="0"/>
                    </a:p>
                  </a:txBody>
                  <a:tcPr anchor="ctr"/>
                </a:tc>
                <a:tc>
                  <a:txBody>
                    <a:bodyPr/>
                    <a:lstStyle/>
                    <a:p>
                      <a:pPr algn="ctr" rtl="1"/>
                      <a:r>
                        <a:rPr lang="ar-TN" sz="2000" b="1" dirty="0" smtClean="0"/>
                        <a:t>2017</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15 ألف د</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صيانة المنتزه </a:t>
                      </a:r>
                    </a:p>
                  </a:txBody>
                  <a:tcPr anchor="ctr"/>
                </a:tc>
              </a:tr>
              <a:tr h="129226">
                <a:tc>
                  <a:txBody>
                    <a:bodyPr/>
                    <a:lstStyle/>
                    <a:p>
                      <a:pPr algn="ctr" rtl="1">
                        <a:spcAft>
                          <a:spcPts val="0"/>
                        </a:spcAft>
                      </a:pPr>
                      <a:r>
                        <a:rPr lang="ar-TN" sz="2000" b="1" dirty="0" smtClean="0">
                          <a:latin typeface="Times New Roman"/>
                          <a:ea typeface="Times New Roman"/>
                          <a:cs typeface="Simplified Arabic"/>
                        </a:rPr>
                        <a:t>وطني</a:t>
                      </a:r>
                      <a:endParaRPr lang="fr-FR" sz="2000" b="1" dirty="0">
                        <a:latin typeface="Times New Roman"/>
                        <a:ea typeface="Times New Roman"/>
                        <a:cs typeface="Simplified Arabic"/>
                      </a:endParaRPr>
                    </a:p>
                  </a:txBody>
                  <a:tcPr marL="68580" marR="68580" marT="0" marB="0" anchor="ctr"/>
                </a:tc>
                <a:tc>
                  <a:txBody>
                    <a:bodyPr/>
                    <a:lstStyle/>
                    <a:p>
                      <a:pPr algn="ctr" rtl="1">
                        <a:spcAft>
                          <a:spcPts val="0"/>
                        </a:spcAft>
                      </a:pPr>
                      <a:r>
                        <a:rPr lang="ar-TN" sz="2000" b="1" dirty="0" smtClean="0">
                          <a:latin typeface="Times New Roman"/>
                          <a:ea typeface="Times New Roman"/>
                          <a:cs typeface="Simplified Arabic"/>
                        </a:rPr>
                        <a:t> 95</a:t>
                      </a:r>
                      <a:r>
                        <a:rPr lang="fr-FR" sz="2000" b="1" dirty="0" smtClean="0">
                          <a:latin typeface="Calibri"/>
                          <a:ea typeface="Times New Roman"/>
                          <a:cs typeface="Simplified Arabic"/>
                        </a:rPr>
                        <a:t>%</a:t>
                      </a:r>
                      <a:endParaRPr lang="fr-FR" sz="2000" b="1" dirty="0">
                        <a:latin typeface="Times New Roman"/>
                        <a:ea typeface="Times New Roman"/>
                        <a:cs typeface="Simplified Arabic"/>
                      </a:endParaRPr>
                    </a:p>
                  </a:txBody>
                  <a:tcPr marL="68580" marR="68580" marT="0" marB="0" anchor="ctr"/>
                </a:tc>
                <a:tc>
                  <a:txBody>
                    <a:bodyPr/>
                    <a:lstStyle/>
                    <a:p>
                      <a:pPr algn="ctr" rtl="1"/>
                      <a:r>
                        <a:rPr lang="ar-TN" sz="2000" b="1" kern="1200" dirty="0" smtClean="0">
                          <a:solidFill>
                            <a:schemeClr val="dk1"/>
                          </a:solidFill>
                          <a:latin typeface="+mn-lt"/>
                          <a:ea typeface="+mn-ea"/>
                          <a:cs typeface="+mn-cs"/>
                        </a:rPr>
                        <a:t>90 يوما</a:t>
                      </a:r>
                      <a:endParaRPr lang="en-US" sz="2000" b="1" dirty="0"/>
                    </a:p>
                  </a:txBody>
                  <a:tcPr anchor="ctr"/>
                </a:tc>
                <a:tc>
                  <a:txBody>
                    <a:bodyPr/>
                    <a:lstStyle/>
                    <a:p>
                      <a:pPr algn="ctr" rtl="1"/>
                      <a:r>
                        <a:rPr lang="ar-TN" sz="2000" b="1" dirty="0" smtClean="0"/>
                        <a:t>2016-2017</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138,500 ألف د</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تركيز شبكة الغاز الطبيعي</a:t>
                      </a:r>
                    </a:p>
                    <a:p>
                      <a:pPr algn="ctr" rtl="1"/>
                      <a:r>
                        <a:rPr lang="ar-TN" sz="2000" b="1" kern="1200" dirty="0" smtClean="0">
                          <a:solidFill>
                            <a:schemeClr val="dk1"/>
                          </a:solidFill>
                          <a:latin typeface="+mn-lt"/>
                          <a:ea typeface="+mn-ea"/>
                          <a:cs typeface="+mn-cs"/>
                        </a:rPr>
                        <a:t>حي النرجس</a:t>
                      </a:r>
                      <a:endParaRPr lang="en-US" sz="2000" b="1" dirty="0"/>
                    </a:p>
                  </a:txBody>
                  <a:tcPr anchor="ctr"/>
                </a:tc>
              </a:tr>
              <a:tr h="12922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بلدي</a:t>
                      </a:r>
                      <a:endParaRPr lang="fr-FR" sz="2000" b="1"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 100</a:t>
                      </a:r>
                      <a:r>
                        <a:rPr lang="fr-FR" sz="2000" b="1" kern="1200" dirty="0" smtClean="0">
                          <a:solidFill>
                            <a:schemeClr val="dk1"/>
                          </a:solidFill>
                          <a:latin typeface="+mn-lt"/>
                          <a:ea typeface="+mn-ea"/>
                          <a:cs typeface="+mn-cs"/>
                        </a:rPr>
                        <a:t>%</a:t>
                      </a:r>
                    </a:p>
                  </a:txBody>
                  <a:tcPr marL="68580" marR="68580" marT="0" marB="0" anchor="ctr"/>
                </a:tc>
                <a:tc>
                  <a:txBody>
                    <a:bodyPr/>
                    <a:lstStyle/>
                    <a:p>
                      <a:pPr algn="ctr" rtl="1"/>
                      <a:r>
                        <a:rPr lang="ar-SA" sz="2000" b="1" kern="1200" dirty="0" smtClean="0">
                          <a:solidFill>
                            <a:schemeClr val="dk1"/>
                          </a:solidFill>
                          <a:latin typeface="+mn-lt"/>
                          <a:ea typeface="+mn-ea"/>
                          <a:cs typeface="+mn-cs"/>
                        </a:rPr>
                        <a:t>120</a:t>
                      </a:r>
                      <a:r>
                        <a:rPr lang="ar-TN" sz="2000" b="1" kern="1200" dirty="0" smtClean="0">
                          <a:solidFill>
                            <a:schemeClr val="dk1"/>
                          </a:solidFill>
                          <a:latin typeface="+mn-lt"/>
                          <a:ea typeface="+mn-ea"/>
                          <a:cs typeface="+mn-cs"/>
                        </a:rPr>
                        <a:t> يوما</a:t>
                      </a:r>
                      <a:endParaRPr lang="en-US" sz="2000" b="1" dirty="0"/>
                    </a:p>
                  </a:txBody>
                  <a:tcPr anchor="ctr"/>
                </a:tc>
                <a:tc>
                  <a:txBody>
                    <a:bodyPr/>
                    <a:lstStyle/>
                    <a:p>
                      <a:pPr algn="ctr" rtl="1"/>
                      <a:r>
                        <a:rPr lang="ar-TN" sz="2000" b="1" dirty="0" smtClean="0"/>
                        <a:t>2017</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50 ألف د</a:t>
                      </a:r>
                      <a:endParaRPr lang="en-US" sz="2000" b="1" dirty="0"/>
                    </a:p>
                  </a:txBody>
                  <a:tcPr anchor="ctr"/>
                </a:tc>
                <a:tc>
                  <a:txBody>
                    <a:bodyPr/>
                    <a:lstStyle/>
                    <a:p>
                      <a:pPr algn="ctr" rtl="1"/>
                      <a:r>
                        <a:rPr lang="ar-TN" sz="2000" b="1" kern="1200" dirty="0" smtClean="0">
                          <a:solidFill>
                            <a:schemeClr val="dk1"/>
                          </a:solidFill>
                          <a:latin typeface="+mn-lt"/>
                          <a:ea typeface="+mn-ea"/>
                          <a:cs typeface="+mn-cs"/>
                        </a:rPr>
                        <a:t>إتمام مشروع تهيئة وتوسعة</a:t>
                      </a:r>
                      <a:r>
                        <a:rPr lang="ar-TN" sz="2000" b="1" kern="1200" baseline="0" dirty="0" smtClean="0">
                          <a:solidFill>
                            <a:schemeClr val="dk1"/>
                          </a:solidFill>
                          <a:latin typeface="+mn-lt"/>
                          <a:ea typeface="+mn-ea"/>
                          <a:cs typeface="+mn-cs"/>
                        </a:rPr>
                        <a:t> قصر البلدية</a:t>
                      </a:r>
                      <a:endParaRPr lang="en-US" sz="2000" b="1" dirty="0"/>
                    </a:p>
                  </a:txBody>
                  <a:tcPr anchor="ctr"/>
                </a:tc>
              </a:tr>
              <a:tr h="12922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بلدي</a:t>
                      </a:r>
                      <a:endParaRPr lang="fr-FR" sz="2000" b="1"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 100</a:t>
                      </a:r>
                      <a:r>
                        <a:rPr lang="fr-FR" sz="2000" b="1" kern="1200" dirty="0" smtClean="0">
                          <a:solidFill>
                            <a:schemeClr val="dk1"/>
                          </a:solidFill>
                          <a:latin typeface="+mn-lt"/>
                          <a:ea typeface="+mn-ea"/>
                          <a:cs typeface="+mn-cs"/>
                        </a:rPr>
                        <a:t>%</a:t>
                      </a:r>
                    </a:p>
                  </a:txBody>
                  <a:tcPr marL="68580" marR="68580" marT="0" marB="0" anchor="ctr"/>
                </a:tc>
                <a:tc>
                  <a:txBody>
                    <a:bodyPr/>
                    <a:lstStyle/>
                    <a:p>
                      <a:pPr algn="ctr" rtl="1"/>
                      <a:r>
                        <a:rPr lang="ar-TN" sz="2000" b="1" dirty="0" smtClean="0"/>
                        <a:t>60 </a:t>
                      </a:r>
                      <a:r>
                        <a:rPr lang="ar-TN" sz="2000" b="1" kern="1200" dirty="0" smtClean="0">
                          <a:solidFill>
                            <a:schemeClr val="dk1"/>
                          </a:solidFill>
                          <a:latin typeface="+mn-lt"/>
                          <a:ea typeface="+mn-ea"/>
                          <a:cs typeface="+mn-cs"/>
                        </a:rPr>
                        <a:t>يوما</a:t>
                      </a:r>
                      <a:endParaRPr lang="en-US" sz="2000" b="1" dirty="0"/>
                    </a:p>
                  </a:txBody>
                  <a:tcPr anchor="ctr"/>
                </a:tc>
                <a:tc>
                  <a:txBody>
                    <a:bodyPr/>
                    <a:lstStyle/>
                    <a:p>
                      <a:pPr algn="ctr" rtl="1"/>
                      <a:r>
                        <a:rPr lang="ar-TN" sz="2000" b="1" dirty="0" smtClean="0"/>
                        <a:t>2017</a:t>
                      </a:r>
                      <a:endParaRPr lang="en-US" sz="2000" b="1" dirty="0"/>
                    </a:p>
                  </a:txBody>
                  <a:tcPr anchor="ctr"/>
                </a:tc>
                <a:tc>
                  <a:txBody>
                    <a:bodyPr/>
                    <a:lstStyle/>
                    <a:p>
                      <a:pPr algn="ctr" rtl="1"/>
                      <a:r>
                        <a:rPr lang="ar-TN" sz="2000" b="1" dirty="0" smtClean="0"/>
                        <a:t>40.</a:t>
                      </a:r>
                      <a:r>
                        <a:rPr lang="ar-TN" sz="2000" b="1" dirty="0" err="1" smtClean="0"/>
                        <a:t>000د</a:t>
                      </a:r>
                      <a:endParaRPr lang="en-US" sz="2000" b="1" dirty="0"/>
                    </a:p>
                  </a:txBody>
                  <a:tcPr anchor="ctr"/>
                </a:tc>
                <a:tc>
                  <a:txBody>
                    <a:bodyPr/>
                    <a:lstStyle/>
                    <a:p>
                      <a:pPr algn="ctr" rtl="1"/>
                      <a:r>
                        <a:rPr lang="ar-TN" sz="2000" b="1" dirty="0" smtClean="0"/>
                        <a:t>تهيئة المستودع</a:t>
                      </a:r>
                      <a:r>
                        <a:rPr lang="ar-TN" sz="2000" b="1" baseline="0" dirty="0" smtClean="0"/>
                        <a:t> البلدي</a:t>
                      </a:r>
                      <a:endParaRPr lang="en-US" sz="2000" b="1" dirty="0"/>
                    </a:p>
                  </a:txBody>
                  <a:tcPr anchor="ctr"/>
                </a:tc>
              </a:tr>
              <a:tr h="12922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بلدي</a:t>
                      </a:r>
                      <a:endParaRPr lang="fr-FR" sz="2000" b="1" kern="1200" dirty="0" smtClean="0">
                        <a:solidFill>
                          <a:schemeClr val="dk1"/>
                        </a:solidFill>
                        <a:latin typeface="+mn-lt"/>
                        <a:ea typeface="+mn-ea"/>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100</a:t>
                      </a:r>
                      <a:r>
                        <a:rPr lang="fr-FR" sz="2000" b="1" kern="1200" dirty="0" smtClean="0">
                          <a:solidFill>
                            <a:schemeClr val="dk1"/>
                          </a:solidFill>
                          <a:latin typeface="+mn-lt"/>
                          <a:ea typeface="+mn-ea"/>
                          <a:cs typeface="+mn-cs"/>
                        </a:rPr>
                        <a:t>%</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 30 يوما</a:t>
                      </a:r>
                      <a:endParaRPr lang="fr-FR" sz="2000" b="1" kern="1200" dirty="0" smtClean="0">
                        <a:solidFill>
                          <a:schemeClr val="dk1"/>
                        </a:solidFill>
                        <a:latin typeface="+mn-lt"/>
                        <a:ea typeface="+mn-ea"/>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2017</a:t>
                      </a:r>
                      <a:endParaRPr lang="en-US" sz="2000" b="1" dirty="0" smtClean="0"/>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10.</a:t>
                      </a:r>
                      <a:r>
                        <a:rPr lang="ar-TN" sz="2000" b="1" kern="1200" dirty="0" err="1" smtClean="0">
                          <a:solidFill>
                            <a:schemeClr val="dk1"/>
                          </a:solidFill>
                          <a:latin typeface="+mn-lt"/>
                          <a:ea typeface="+mn-ea"/>
                          <a:cs typeface="+mn-cs"/>
                        </a:rPr>
                        <a:t>000د</a:t>
                      </a:r>
                      <a:endParaRPr lang="fr-FR" sz="2000" b="1" kern="1200" dirty="0" smtClean="0">
                        <a:solidFill>
                          <a:schemeClr val="dk1"/>
                        </a:solidFill>
                        <a:latin typeface="+mn-lt"/>
                        <a:ea typeface="+mn-ea"/>
                        <a:cs typeface="+mn-cs"/>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TN" sz="2000" b="1" kern="1200" dirty="0" smtClean="0">
                          <a:solidFill>
                            <a:schemeClr val="dk1"/>
                          </a:solidFill>
                          <a:latin typeface="+mn-lt"/>
                          <a:ea typeface="+mn-ea"/>
                          <a:cs typeface="+mn-cs"/>
                        </a:rPr>
                        <a:t>تنوير حي </a:t>
                      </a:r>
                      <a:r>
                        <a:rPr lang="ar-TN" sz="2000" b="1" kern="1200" dirty="0" err="1" smtClean="0">
                          <a:solidFill>
                            <a:schemeClr val="dk1"/>
                          </a:solidFill>
                          <a:latin typeface="+mn-lt"/>
                          <a:ea typeface="+mn-ea"/>
                          <a:cs typeface="+mn-cs"/>
                        </a:rPr>
                        <a:t>المراشدة</a:t>
                      </a:r>
                      <a:r>
                        <a:rPr lang="ar-TN" sz="2000" b="1" kern="1200" baseline="0" dirty="0" smtClean="0">
                          <a:solidFill>
                            <a:schemeClr val="dk1"/>
                          </a:solidFill>
                          <a:latin typeface="+mn-lt"/>
                          <a:ea typeface="+mn-ea"/>
                          <a:cs typeface="+mn-cs"/>
                        </a:rPr>
                        <a:t> و حي النسيم</a:t>
                      </a:r>
                      <a:endParaRPr lang="fr-FR" sz="2000" b="1"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p:cNvGraphicFramePr>
          <p:nvPr/>
        </p:nvGraphicFramePr>
        <p:xfrm>
          <a:off x="323528" y="620688"/>
          <a:ext cx="8572560" cy="2651760"/>
        </p:xfrm>
        <a:graphic>
          <a:graphicData uri="http://schemas.openxmlformats.org/drawingml/2006/table">
            <a:tbl>
              <a:tblPr firstRow="1" bandRow="1">
                <a:tableStyleId>{5C22544A-7EE6-4342-B048-85BDC9FD1C3A}</a:tableStyleId>
              </a:tblPr>
              <a:tblGrid>
                <a:gridCol w="1490880"/>
                <a:gridCol w="1118160"/>
                <a:gridCol w="1118160"/>
                <a:gridCol w="1366640"/>
                <a:gridCol w="1180280"/>
                <a:gridCol w="2298440"/>
              </a:tblGrid>
              <a:tr h="370840">
                <a:tc>
                  <a:txBody>
                    <a:bodyPr/>
                    <a:lstStyle/>
                    <a:p>
                      <a:pPr algn="ctr" rtl="1">
                        <a:spcAft>
                          <a:spcPts val="0"/>
                        </a:spcAft>
                      </a:pPr>
                      <a:r>
                        <a:rPr lang="ar-TN" sz="1600" dirty="0" smtClean="0">
                          <a:latin typeface="Times New Roman"/>
                          <a:ea typeface="Times New Roman"/>
                          <a:cs typeface="Simplified Arabic"/>
                        </a:rPr>
                        <a:t>الملاحضات</a:t>
                      </a:r>
                      <a:endParaRPr lang="fr-FR" sz="12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200" b="1" dirty="0" smtClean="0">
                          <a:latin typeface="Times New Roman"/>
                          <a:ea typeface="Times New Roman"/>
                          <a:cs typeface="Simplified Arabic"/>
                        </a:rPr>
                        <a:t>نسبة الإنجاز</a:t>
                      </a:r>
                      <a:endParaRPr lang="fr-FR" sz="1050" dirty="0" smtClean="0">
                        <a:latin typeface="Times New Roman"/>
                        <a:ea typeface="Times New Roman"/>
                        <a:cs typeface="Simplified Arabic"/>
                      </a:endParaRPr>
                    </a:p>
                    <a:p>
                      <a:pPr algn="ctr" rtl="1">
                        <a:spcAft>
                          <a:spcPts val="0"/>
                        </a:spcAft>
                      </a:pP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1200" dirty="0">
                        <a:latin typeface="Times New Roman"/>
                        <a:ea typeface="Times New Roman"/>
                        <a:cs typeface="Simplified Arabic"/>
                      </a:endParaRPr>
                    </a:p>
                    <a:p>
                      <a:pPr algn="ctr" rtl="1">
                        <a:spcAft>
                          <a:spcPts val="0"/>
                        </a:spcAft>
                      </a:pPr>
                      <a:r>
                        <a:rPr lang="ar-TN" sz="1600" b="1" dirty="0">
                          <a:latin typeface="Times New Roman"/>
                          <a:ea typeface="Times New Roman"/>
                          <a:cs typeface="Simplified Arabic"/>
                        </a:rPr>
                        <a:t>مدّة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smtClean="0">
                          <a:latin typeface="Times New Roman"/>
                          <a:ea typeface="Times New Roman"/>
                          <a:cs typeface="Simplified Arabic"/>
                        </a:rPr>
                        <a:t>تاريخ </a:t>
                      </a:r>
                      <a:r>
                        <a:rPr lang="ar-TN" sz="1600" b="1" dirty="0" err="1" smtClean="0">
                          <a:latin typeface="Times New Roman"/>
                          <a:ea typeface="Times New Roman"/>
                          <a:cs typeface="Simplified Arabic"/>
                        </a:rPr>
                        <a:t>الإنطلاق</a:t>
                      </a:r>
                      <a:r>
                        <a:rPr lang="ar-TN" sz="1600" b="1" dirty="0" smtClean="0">
                          <a:latin typeface="Times New Roman"/>
                          <a:ea typeface="Times New Roman"/>
                          <a:cs typeface="Simplified Arabic"/>
                        </a:rPr>
                        <a:t> في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a:latin typeface="Times New Roman"/>
                          <a:ea typeface="Times New Roman"/>
                          <a:cs typeface="Simplified Arabic"/>
                        </a:rPr>
                        <a:t>الكلفة</a:t>
                      </a:r>
                      <a:endParaRPr lang="fr-FR" sz="1200" dirty="0">
                        <a:latin typeface="Times New Roman"/>
                        <a:ea typeface="Times New Roman"/>
                        <a:cs typeface="Simplified Arabic"/>
                      </a:endParaRPr>
                    </a:p>
                    <a:p>
                      <a:pPr algn="ctr" rtl="1">
                        <a:spcAft>
                          <a:spcPts val="0"/>
                        </a:spcAft>
                      </a:pPr>
                      <a:r>
                        <a:rPr lang="ar-TN" sz="1600" b="1" dirty="0">
                          <a:latin typeface="Times New Roman"/>
                          <a:ea typeface="Times New Roman"/>
                          <a:cs typeface="Simplified Arabic"/>
                        </a:rPr>
                        <a:t> (أد)</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1600" dirty="0">
                        <a:latin typeface="Times New Roman"/>
                        <a:ea typeface="Times New Roman"/>
                        <a:cs typeface="Simplified Arabic"/>
                      </a:endParaRPr>
                    </a:p>
                    <a:p>
                      <a:pPr algn="ctr" rtl="1">
                        <a:spcAft>
                          <a:spcPts val="0"/>
                        </a:spcAft>
                      </a:pPr>
                      <a:r>
                        <a:rPr lang="ar-TN" sz="3200" b="1" dirty="0">
                          <a:latin typeface="Times New Roman"/>
                          <a:ea typeface="Times New Roman"/>
                          <a:cs typeface="Simplified Arabic"/>
                        </a:rPr>
                        <a:t>بيان المشروع </a:t>
                      </a:r>
                      <a:endParaRPr lang="fr-FR" sz="2400" dirty="0">
                        <a:latin typeface="Times New Roman"/>
                        <a:ea typeface="Times New Roman"/>
                        <a:cs typeface="Simplified Arabic"/>
                      </a:endParaRPr>
                    </a:p>
                  </a:txBody>
                  <a:tcPr marL="68580" marR="68580" marT="0" marB="0" anchor="ctr"/>
                </a:tc>
              </a:tr>
              <a:tr h="370840">
                <a:tc>
                  <a:txBody>
                    <a:bodyPr/>
                    <a:lstStyle/>
                    <a:p>
                      <a:pPr algn="ctr" rtl="1"/>
                      <a:r>
                        <a:rPr lang="ar-TN" sz="1800" b="1" dirty="0" smtClean="0">
                          <a:cs typeface="+mn-cs"/>
                        </a:rPr>
                        <a:t>برنامج وطني في إطار مساعدة موظفة</a:t>
                      </a:r>
                      <a:endParaRPr lang="en-US" sz="1800" b="1" dirty="0">
                        <a:cs typeface="+mn-cs"/>
                      </a:endParaRPr>
                    </a:p>
                  </a:txBody>
                  <a:tcPr anchor="ctr"/>
                </a:tc>
                <a:tc>
                  <a:txBody>
                    <a:bodyPr/>
                    <a:lstStyle/>
                    <a:p>
                      <a:pPr algn="ctr" rtl="1"/>
                      <a:r>
                        <a:rPr lang="en-US" sz="1800" b="1" dirty="0" smtClean="0">
                          <a:cs typeface="+mn-cs"/>
                        </a:rPr>
                        <a:t>%20</a:t>
                      </a:r>
                      <a:endParaRPr lang="en-US" sz="1800" b="1" dirty="0">
                        <a:cs typeface="+mn-cs"/>
                      </a:endParaRPr>
                    </a:p>
                  </a:txBody>
                  <a:tcPr anchor="ctr"/>
                </a:tc>
                <a:tc>
                  <a:txBody>
                    <a:bodyPr/>
                    <a:lstStyle/>
                    <a:p>
                      <a:pPr algn="ctr" rtl="1"/>
                      <a:r>
                        <a:rPr lang="ar-TN" sz="1800" b="1" kern="1200" dirty="0" smtClean="0">
                          <a:solidFill>
                            <a:schemeClr val="dk1"/>
                          </a:solidFill>
                          <a:latin typeface="+mn-lt"/>
                          <a:ea typeface="+mn-ea"/>
                          <a:cs typeface="+mn-cs"/>
                        </a:rPr>
                        <a:t>300 يوم</a:t>
                      </a:r>
                      <a:endParaRPr lang="en-US" sz="1800" b="1" dirty="0">
                        <a:cs typeface="+mn-cs"/>
                      </a:endParaRPr>
                    </a:p>
                  </a:txBody>
                  <a:tcPr anchor="ctr"/>
                </a:tc>
                <a:tc>
                  <a:txBody>
                    <a:bodyPr/>
                    <a:lstStyle/>
                    <a:p>
                      <a:pPr algn="ctr" rtl="1"/>
                      <a:r>
                        <a:rPr lang="ar-TN" sz="1800" b="1" dirty="0" smtClean="0">
                          <a:cs typeface="+mn-cs"/>
                        </a:rPr>
                        <a:t>24 </a:t>
                      </a:r>
                      <a:r>
                        <a:rPr lang="ar-TN" sz="1800" b="1" dirty="0" err="1" smtClean="0">
                          <a:cs typeface="+mn-cs"/>
                        </a:rPr>
                        <a:t>أفريل</a:t>
                      </a:r>
                      <a:r>
                        <a:rPr lang="ar-TN" sz="1800" b="1" dirty="0" smtClean="0">
                          <a:cs typeface="+mn-cs"/>
                        </a:rPr>
                        <a:t> 2017</a:t>
                      </a:r>
                      <a:endParaRPr lang="en-US" sz="1800" b="1" dirty="0">
                        <a:cs typeface="+mn-cs"/>
                      </a:endParaRPr>
                    </a:p>
                  </a:txBody>
                  <a:tcPr anchor="ctr"/>
                </a:tc>
                <a:tc>
                  <a:txBody>
                    <a:bodyPr/>
                    <a:lstStyle/>
                    <a:p>
                      <a:pPr algn="ctr" rtl="1"/>
                      <a:r>
                        <a:rPr lang="ar-TN" sz="1800" b="1" kern="1200" dirty="0" smtClean="0">
                          <a:solidFill>
                            <a:schemeClr val="dk1"/>
                          </a:solidFill>
                          <a:latin typeface="+mn-lt"/>
                          <a:ea typeface="+mn-ea"/>
                          <a:cs typeface="+mn-cs"/>
                        </a:rPr>
                        <a:t>1,3</a:t>
                      </a:r>
                      <a:r>
                        <a:rPr lang="ar-TN" sz="1800" b="1" kern="1200" baseline="0" dirty="0" smtClean="0">
                          <a:solidFill>
                            <a:schemeClr val="dk1"/>
                          </a:solidFill>
                          <a:latin typeface="+mn-lt"/>
                          <a:ea typeface="+mn-ea"/>
                          <a:cs typeface="+mn-cs"/>
                        </a:rPr>
                        <a:t>مليون د</a:t>
                      </a:r>
                      <a:endParaRPr lang="en-US" sz="1800" b="1" dirty="0">
                        <a:cs typeface="+mn-cs"/>
                      </a:endParaRPr>
                    </a:p>
                  </a:txBody>
                  <a:tcPr anchor="ctr"/>
                </a:tc>
                <a:tc>
                  <a:txBody>
                    <a:bodyPr/>
                    <a:lstStyle/>
                    <a:p>
                      <a:pPr algn="ctr" rtl="1"/>
                      <a:r>
                        <a:rPr lang="ar-TN" sz="1800" b="1" dirty="0" smtClean="0">
                          <a:cs typeface="+mn-cs"/>
                        </a:rPr>
                        <a:t>تهذيب حي الماية</a:t>
                      </a:r>
                      <a:endParaRPr lang="en-US" sz="1800" b="1" dirty="0">
                        <a:cs typeface="+mn-cs"/>
                      </a:endParaRPr>
                    </a:p>
                  </a:txBody>
                  <a:tcPr anchor="ctr"/>
                </a:tc>
              </a:tr>
              <a:tr h="129226">
                <a:tc>
                  <a:txBody>
                    <a:bodyPr/>
                    <a:lstStyle/>
                    <a:p>
                      <a:pPr algn="ctr" rtl="1">
                        <a:spcAft>
                          <a:spcPts val="0"/>
                        </a:spcAft>
                      </a:pPr>
                      <a:r>
                        <a:rPr lang="ar-TN" sz="1800" b="1" dirty="0" smtClean="0">
                          <a:latin typeface="Times New Roman"/>
                          <a:ea typeface="Times New Roman"/>
                          <a:cs typeface="+mn-cs"/>
                        </a:rPr>
                        <a:t>جهوي</a:t>
                      </a:r>
                      <a:endParaRPr lang="fr-FR" sz="1800" b="1" dirty="0">
                        <a:latin typeface="Times New Roman"/>
                        <a:ea typeface="Times New Roman"/>
                        <a:cs typeface="+mn-cs"/>
                      </a:endParaRPr>
                    </a:p>
                  </a:txBody>
                  <a:tcPr marL="68580" marR="68580" marT="0" marB="0" anchor="ctr"/>
                </a:tc>
                <a:tc>
                  <a:txBody>
                    <a:bodyPr/>
                    <a:lstStyle/>
                    <a:p>
                      <a:pPr algn="ctr" rtl="1"/>
                      <a:r>
                        <a:rPr lang="fr-FR" sz="1800" b="1" dirty="0" smtClean="0">
                          <a:cs typeface="+mn-cs"/>
                        </a:rPr>
                        <a:t>%20</a:t>
                      </a:r>
                      <a:endParaRPr lang="en-US" sz="1800" b="1" dirty="0">
                        <a:cs typeface="+mn-cs"/>
                      </a:endParaRPr>
                    </a:p>
                  </a:txBody>
                  <a:tcPr anchor="ctr"/>
                </a:tc>
                <a:tc>
                  <a:txBody>
                    <a:bodyPr/>
                    <a:lstStyle/>
                    <a:p>
                      <a:pPr algn="ctr" rtl="1"/>
                      <a:r>
                        <a:rPr lang="ar-TN" sz="1800" b="1" dirty="0" smtClean="0">
                          <a:cs typeface="+mn-cs"/>
                        </a:rPr>
                        <a:t>6 أشهر</a:t>
                      </a:r>
                      <a:endParaRPr lang="en-US" sz="1800" b="1" dirty="0">
                        <a:cs typeface="+mn-cs"/>
                      </a:endParaRPr>
                    </a:p>
                  </a:txBody>
                  <a:tcPr anchor="ctr"/>
                </a:tc>
                <a:tc>
                  <a:txBody>
                    <a:bodyPr/>
                    <a:lstStyle/>
                    <a:p>
                      <a:pPr algn="ctr" rtl="1"/>
                      <a:r>
                        <a:rPr lang="ar-TN" sz="1800" b="1" dirty="0" smtClean="0">
                          <a:cs typeface="+mn-cs"/>
                        </a:rPr>
                        <a:t>2017</a:t>
                      </a:r>
                      <a:endParaRPr lang="en-US" sz="1800" b="1" dirty="0">
                        <a:cs typeface="+mn-cs"/>
                      </a:endParaRPr>
                    </a:p>
                  </a:txBody>
                  <a:tcPr anchor="ctr"/>
                </a:tc>
                <a:tc>
                  <a:txBody>
                    <a:bodyPr/>
                    <a:lstStyle/>
                    <a:p>
                      <a:pPr algn="ctr" rtl="1"/>
                      <a:r>
                        <a:rPr lang="ar-TN" sz="1800" b="1" dirty="0" smtClean="0">
                          <a:solidFill>
                            <a:schemeClr val="tx1"/>
                          </a:solidFill>
                          <a:cs typeface="+mn-cs"/>
                        </a:rPr>
                        <a:t> 600ألف د</a:t>
                      </a:r>
                      <a:endParaRPr lang="en-US" sz="1800" b="1" dirty="0">
                        <a:solidFill>
                          <a:schemeClr val="tx1"/>
                        </a:solidFill>
                        <a:cs typeface="+mn-cs"/>
                      </a:endParaRPr>
                    </a:p>
                  </a:txBody>
                  <a:tcPr anchor="ctr"/>
                </a:tc>
                <a:tc>
                  <a:txBody>
                    <a:bodyPr/>
                    <a:lstStyle/>
                    <a:p>
                      <a:pPr algn="ctr" rtl="1"/>
                      <a:r>
                        <a:rPr lang="ar-TN" sz="1800" b="1" dirty="0" smtClean="0">
                          <a:cs typeface="+mn-cs"/>
                        </a:rPr>
                        <a:t>تهذيب حي العوينات</a:t>
                      </a:r>
                      <a:endParaRPr lang="en-US" sz="1800" b="1" dirty="0">
                        <a:cs typeface="+mn-cs"/>
                      </a:endParaRPr>
                    </a:p>
                  </a:txBody>
                  <a:tcPr anchor="ctr"/>
                </a:tc>
              </a:tr>
              <a:tr h="129226">
                <a:tc>
                  <a:txBody>
                    <a:bodyPr/>
                    <a:lstStyle/>
                    <a:p>
                      <a:pPr algn="ctr" rtl="1">
                        <a:spcAft>
                          <a:spcPts val="0"/>
                        </a:spcAft>
                      </a:pPr>
                      <a:r>
                        <a:rPr lang="ar-TN" sz="1800" b="1" dirty="0" smtClean="0">
                          <a:latin typeface="Times New Roman"/>
                          <a:ea typeface="Times New Roman"/>
                          <a:cs typeface="+mn-cs"/>
                        </a:rPr>
                        <a:t>بلدي</a:t>
                      </a:r>
                      <a:endParaRPr lang="fr-FR" sz="1800" b="1" dirty="0">
                        <a:latin typeface="Times New Roman"/>
                        <a:ea typeface="Times New Roman"/>
                        <a:cs typeface="+mn-cs"/>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cs typeface="+mn-cs"/>
                        </a:rPr>
                        <a:t>5</a:t>
                      </a:r>
                      <a:r>
                        <a:rPr lang="fr-FR" sz="1800" b="1" dirty="0" smtClean="0">
                          <a:cs typeface="+mn-cs"/>
                        </a:rPr>
                        <a:t>%</a:t>
                      </a:r>
                      <a:endParaRPr lang="en-US" sz="1800" b="1" dirty="0" smtClean="0">
                        <a:cs typeface="+mn-cs"/>
                      </a:endParaRPr>
                    </a:p>
                    <a:p>
                      <a:pPr algn="ctr" rtl="1"/>
                      <a:endParaRPr lang="en-US" sz="1800" b="1" dirty="0">
                        <a:cs typeface="+mn-cs"/>
                      </a:endParaRPr>
                    </a:p>
                  </a:txBody>
                  <a:tcPr anchor="ctr"/>
                </a:tc>
                <a:tc>
                  <a:txBody>
                    <a:bodyPr/>
                    <a:lstStyle/>
                    <a:p>
                      <a:pPr algn="ctr" rtl="1"/>
                      <a:r>
                        <a:rPr lang="ar-TN" sz="1800" b="1" dirty="0" smtClean="0">
                          <a:cs typeface="+mn-cs"/>
                        </a:rPr>
                        <a:t>4 أشهر</a:t>
                      </a:r>
                      <a:endParaRPr lang="en-US" sz="1800" b="1" dirty="0">
                        <a:cs typeface="+mn-cs"/>
                      </a:endParaRPr>
                    </a:p>
                  </a:txBody>
                  <a:tcPr anchor="ctr"/>
                </a:tc>
                <a:tc>
                  <a:txBody>
                    <a:bodyPr/>
                    <a:lstStyle/>
                    <a:p>
                      <a:pPr algn="ctr" rtl="1"/>
                      <a:r>
                        <a:rPr lang="ar-TN" sz="1800" b="1" dirty="0" smtClean="0">
                          <a:cs typeface="+mn-cs"/>
                        </a:rPr>
                        <a:t>13 </a:t>
                      </a:r>
                      <a:r>
                        <a:rPr lang="ar-TN" sz="1800" b="1" dirty="0" err="1" smtClean="0">
                          <a:cs typeface="+mn-cs"/>
                        </a:rPr>
                        <a:t>أكتوبر2017</a:t>
                      </a:r>
                      <a:endParaRPr lang="en-US" sz="1800" b="1" dirty="0">
                        <a:cs typeface="+mn-cs"/>
                      </a:endParaRPr>
                    </a:p>
                  </a:txBody>
                  <a:tcPr anchor="ctr"/>
                </a:tc>
                <a:tc>
                  <a:txBody>
                    <a:bodyPr/>
                    <a:lstStyle/>
                    <a:p>
                      <a:pPr algn="ctr" rtl="1"/>
                      <a:r>
                        <a:rPr lang="ar-TN" sz="1800" b="1" dirty="0" err="1" smtClean="0">
                          <a:cs typeface="+mn-cs"/>
                        </a:rPr>
                        <a:t>30ألف</a:t>
                      </a:r>
                      <a:r>
                        <a:rPr lang="ar-TN" sz="1800" b="1" baseline="0" dirty="0" smtClean="0">
                          <a:cs typeface="+mn-cs"/>
                        </a:rPr>
                        <a:t> دينار</a:t>
                      </a:r>
                      <a:endParaRPr lang="en-US" sz="1800" b="1" dirty="0">
                        <a:cs typeface="+mn-cs"/>
                      </a:endParaRPr>
                    </a:p>
                  </a:txBody>
                  <a:tcPr anchor="ctr"/>
                </a:tc>
                <a:tc>
                  <a:txBody>
                    <a:bodyPr/>
                    <a:lstStyle/>
                    <a:p>
                      <a:pPr algn="ctr" rtl="1"/>
                      <a:r>
                        <a:rPr lang="ar-TN" sz="1800" b="1" dirty="0" err="1" smtClean="0">
                          <a:cs typeface="+mn-cs"/>
                        </a:rPr>
                        <a:t>ترصيف</a:t>
                      </a:r>
                      <a:r>
                        <a:rPr lang="ar-TN" sz="1800" b="1" dirty="0" smtClean="0">
                          <a:cs typeface="+mn-cs"/>
                        </a:rPr>
                        <a:t> أبو القاسم الشابي </a:t>
                      </a:r>
                      <a:endParaRPr lang="en-US" sz="1800" b="1" dirty="0">
                        <a:cs typeface="+mn-cs"/>
                      </a:endParaRPr>
                    </a:p>
                  </a:txBody>
                  <a:tcPr anchor="ctr"/>
                </a:tc>
              </a:tr>
            </a:tbl>
          </a:graphicData>
        </a:graphic>
      </p:graphicFrame>
      <p:sp>
        <p:nvSpPr>
          <p:cNvPr id="5" name="Titre 1"/>
          <p:cNvSpPr txBox="1">
            <a:spLocks/>
          </p:cNvSpPr>
          <p:nvPr/>
        </p:nvSpPr>
        <p:spPr>
          <a:xfrm>
            <a:off x="457200" y="-285776"/>
            <a:ext cx="8229600" cy="1143000"/>
          </a:xfrm>
          <a:prstGeom prst="rect">
            <a:avLst/>
          </a:prstGeom>
        </p:spPr>
        <p:txBody>
          <a:bodyPr vert="horz" lIns="91440" tIns="45720" rIns="91440" bIns="45720" rtlCol="0" anchor="ctr">
            <a:noAutofit/>
          </a:bodyPr>
          <a:lstStyle/>
          <a:p>
            <a:pPr lvl="0" algn="ctr" rtl="1">
              <a:spcBef>
                <a:spcPct val="0"/>
              </a:spcBef>
              <a:defRPr/>
            </a:pPr>
            <a:r>
              <a:rPr lang="ar-TN" sz="2800" b="1" u="sng" dirty="0" smtClean="0"/>
              <a:t>المشاريع</a:t>
            </a:r>
            <a:r>
              <a:rPr lang="fr-FR" sz="2800" b="1" u="sng" dirty="0" smtClean="0"/>
              <a:t> </a:t>
            </a:r>
            <a:r>
              <a:rPr lang="ar-TN" sz="2800" b="1" u="sng" dirty="0" smtClean="0"/>
              <a:t> البلدية </a:t>
            </a:r>
            <a:r>
              <a:rPr lang="ar-TN" sz="2800" b="1" u="sng" dirty="0" err="1" smtClean="0"/>
              <a:t>الجهوية</a:t>
            </a:r>
            <a:r>
              <a:rPr lang="ar-TN" sz="2800" b="1" u="sng" dirty="0" smtClean="0"/>
              <a:t> والوطنية في طور الإنجاز بالمنطقة البلدية</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323528" y="188640"/>
            <a:ext cx="8229600" cy="1143000"/>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TN" sz="2800" b="1" i="0" u="sng" strike="noStrike" kern="1200" cap="none" spc="0" normalizeH="0" baseline="0" noProof="0" dirty="0" smtClean="0">
                <a:ln>
                  <a:noFill/>
                </a:ln>
                <a:solidFill>
                  <a:schemeClr val="tx1"/>
                </a:solidFill>
                <a:effectLst/>
                <a:uLnTx/>
                <a:uFillTx/>
                <a:latin typeface="+mj-lt"/>
                <a:ea typeface="+mj-ea"/>
                <a:cs typeface="+mj-cs"/>
              </a:rPr>
              <a:t>المشاريع</a:t>
            </a:r>
            <a:r>
              <a:rPr kumimoji="0" lang="fr-FR" sz="2800" b="1" i="0" u="sng" strike="noStrike" kern="1200" cap="none" spc="0" normalizeH="0" baseline="0" noProof="0" dirty="0" smtClean="0">
                <a:ln>
                  <a:noFill/>
                </a:ln>
                <a:solidFill>
                  <a:schemeClr val="tx1"/>
                </a:solidFill>
                <a:effectLst/>
                <a:uLnTx/>
                <a:uFillTx/>
                <a:latin typeface="+mj-lt"/>
                <a:ea typeface="+mj-ea"/>
                <a:cs typeface="+mj-cs"/>
              </a:rPr>
              <a:t> </a:t>
            </a:r>
            <a:r>
              <a:rPr kumimoji="0" lang="ar-TN" sz="2800" b="1" i="0" u="sng" strike="noStrike" kern="1200" cap="none" spc="0" normalizeH="0" baseline="0" noProof="0" dirty="0" smtClean="0">
                <a:ln>
                  <a:noFill/>
                </a:ln>
                <a:solidFill>
                  <a:schemeClr val="tx1"/>
                </a:solidFill>
                <a:effectLst/>
                <a:uLnTx/>
                <a:uFillTx/>
                <a:latin typeface="+mj-lt"/>
                <a:ea typeface="+mj-ea"/>
                <a:cs typeface="+mj-cs"/>
              </a:rPr>
              <a:t> البلدية والجهوية والوطنية المبرمجة بالمنطقة البلدية</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Tableau 4"/>
          <p:cNvGraphicFramePr>
            <a:graphicFrameLocks noGrp="1"/>
          </p:cNvGraphicFramePr>
          <p:nvPr/>
        </p:nvGraphicFramePr>
        <p:xfrm>
          <a:off x="323528" y="1052736"/>
          <a:ext cx="8572560" cy="5029200"/>
        </p:xfrm>
        <a:graphic>
          <a:graphicData uri="http://schemas.openxmlformats.org/drawingml/2006/table">
            <a:tbl>
              <a:tblPr firstRow="1" bandRow="1">
                <a:tableStyleId>{5C22544A-7EE6-4342-B048-85BDC9FD1C3A}</a:tableStyleId>
              </a:tblPr>
              <a:tblGrid>
                <a:gridCol w="1490880"/>
                <a:gridCol w="1118160"/>
                <a:gridCol w="1118160"/>
                <a:gridCol w="1366640"/>
                <a:gridCol w="1180280"/>
                <a:gridCol w="2298440"/>
              </a:tblGrid>
              <a:tr h="370840">
                <a:tc>
                  <a:txBody>
                    <a:bodyPr/>
                    <a:lstStyle/>
                    <a:p>
                      <a:pPr algn="ctr" rtl="1">
                        <a:spcAft>
                          <a:spcPts val="0"/>
                        </a:spcAft>
                      </a:pPr>
                      <a:r>
                        <a:rPr lang="ar-TN" sz="1600" dirty="0" smtClean="0">
                          <a:latin typeface="Times New Roman"/>
                          <a:ea typeface="Times New Roman"/>
                          <a:cs typeface="Simplified Arabic"/>
                        </a:rPr>
                        <a:t>الملاحضات</a:t>
                      </a:r>
                      <a:endParaRPr lang="fr-FR" sz="1200" dirty="0">
                        <a:latin typeface="Times New Roman"/>
                        <a:ea typeface="Times New Roman"/>
                        <a:cs typeface="Simplified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200" b="1" dirty="0" smtClean="0">
                          <a:latin typeface="Times New Roman"/>
                          <a:ea typeface="Times New Roman"/>
                          <a:cs typeface="Simplified Arabic"/>
                        </a:rPr>
                        <a:t>نسبة الإنجاز</a:t>
                      </a:r>
                      <a:endParaRPr lang="fr-FR" sz="1050" dirty="0" smtClean="0">
                        <a:latin typeface="Times New Roman"/>
                        <a:ea typeface="Times New Roman"/>
                        <a:cs typeface="Simplified Arabic"/>
                      </a:endParaRPr>
                    </a:p>
                    <a:p>
                      <a:pPr algn="ctr" rtl="1">
                        <a:spcAft>
                          <a:spcPts val="0"/>
                        </a:spcAft>
                      </a:pP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1200" dirty="0">
                        <a:latin typeface="Times New Roman"/>
                        <a:ea typeface="Times New Roman"/>
                        <a:cs typeface="Simplified Arabic"/>
                      </a:endParaRPr>
                    </a:p>
                    <a:p>
                      <a:pPr algn="ctr" rtl="1">
                        <a:spcAft>
                          <a:spcPts val="0"/>
                        </a:spcAft>
                      </a:pPr>
                      <a:r>
                        <a:rPr lang="ar-TN" sz="1600" b="1" dirty="0">
                          <a:latin typeface="Times New Roman"/>
                          <a:ea typeface="Times New Roman"/>
                          <a:cs typeface="Simplified Arabic"/>
                        </a:rPr>
                        <a:t>مدّة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smtClean="0">
                          <a:latin typeface="Times New Roman"/>
                          <a:ea typeface="Times New Roman"/>
                          <a:cs typeface="Simplified Arabic"/>
                        </a:rPr>
                        <a:t>تاريخ </a:t>
                      </a:r>
                      <a:r>
                        <a:rPr lang="ar-TN" sz="1600" b="1" dirty="0" err="1" smtClean="0">
                          <a:latin typeface="Times New Roman"/>
                          <a:ea typeface="Times New Roman"/>
                          <a:cs typeface="Simplified Arabic"/>
                        </a:rPr>
                        <a:t>الإنطلاق</a:t>
                      </a:r>
                      <a:r>
                        <a:rPr lang="ar-TN" sz="1600" b="1" dirty="0" smtClean="0">
                          <a:latin typeface="Times New Roman"/>
                          <a:ea typeface="Times New Roman"/>
                          <a:cs typeface="Simplified Arabic"/>
                        </a:rPr>
                        <a:t> في الإنجاز</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r>
                        <a:rPr lang="ar-TN" sz="1600" b="1" dirty="0">
                          <a:latin typeface="Times New Roman"/>
                          <a:ea typeface="Times New Roman"/>
                          <a:cs typeface="Simplified Arabic"/>
                        </a:rPr>
                        <a:t>الكلفة</a:t>
                      </a:r>
                      <a:endParaRPr lang="fr-FR" sz="1200" dirty="0">
                        <a:latin typeface="Times New Roman"/>
                        <a:ea typeface="Times New Roman"/>
                        <a:cs typeface="Simplified Arabic"/>
                      </a:endParaRPr>
                    </a:p>
                    <a:p>
                      <a:pPr algn="ctr" rtl="1">
                        <a:spcAft>
                          <a:spcPts val="0"/>
                        </a:spcAft>
                      </a:pPr>
                      <a:r>
                        <a:rPr lang="ar-TN" sz="1600" b="1" dirty="0">
                          <a:latin typeface="Times New Roman"/>
                          <a:ea typeface="Times New Roman"/>
                          <a:cs typeface="Simplified Arabic"/>
                        </a:rPr>
                        <a:t> (أد)</a:t>
                      </a:r>
                      <a:endParaRPr lang="fr-FR" sz="12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1600" dirty="0">
                        <a:latin typeface="Times New Roman"/>
                        <a:ea typeface="Times New Roman"/>
                        <a:cs typeface="Simplified Arabic"/>
                      </a:endParaRPr>
                    </a:p>
                    <a:p>
                      <a:pPr algn="ctr" rtl="1">
                        <a:spcAft>
                          <a:spcPts val="0"/>
                        </a:spcAft>
                      </a:pPr>
                      <a:r>
                        <a:rPr lang="ar-TN" sz="3200" b="1" dirty="0">
                          <a:latin typeface="Times New Roman"/>
                          <a:ea typeface="Times New Roman"/>
                          <a:cs typeface="Simplified Arabic"/>
                        </a:rPr>
                        <a:t>بيان المشروع </a:t>
                      </a:r>
                      <a:endParaRPr lang="fr-FR" sz="2400" dirty="0">
                        <a:latin typeface="Times New Roman"/>
                        <a:ea typeface="Times New Roman"/>
                        <a:cs typeface="Simplified Arabic"/>
                      </a:endParaRPr>
                    </a:p>
                  </a:txBody>
                  <a:tcPr marL="68580" marR="68580" marT="0" marB="0" anchor="ctr"/>
                </a:tc>
              </a:tr>
              <a:tr h="370840">
                <a:tc>
                  <a:txBody>
                    <a:bodyPr/>
                    <a:lstStyle/>
                    <a:p>
                      <a:pPr algn="ctr" rtl="1"/>
                      <a:r>
                        <a:rPr lang="ar-TN" sz="1800" b="1" dirty="0" smtClean="0">
                          <a:cs typeface="+mn-cs"/>
                        </a:rPr>
                        <a:t>وطني</a:t>
                      </a:r>
                      <a:endParaRPr lang="en-US" sz="1800" b="1" dirty="0">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cs typeface="+mn-cs"/>
                        </a:rPr>
                        <a:t>5</a:t>
                      </a:r>
                      <a:r>
                        <a:rPr lang="fr-FR" sz="1800" b="1" dirty="0" smtClean="0">
                          <a:cs typeface="+mn-cs"/>
                        </a:rPr>
                        <a:t>%</a:t>
                      </a:r>
                      <a:endParaRPr lang="en-US" sz="1800" b="1" dirty="0" smtClean="0">
                        <a:cs typeface="+mn-cs"/>
                      </a:endParaRPr>
                    </a:p>
                  </a:txBody>
                  <a:tcPr anchor="ctr"/>
                </a:tc>
                <a:tc>
                  <a:txBody>
                    <a:bodyPr/>
                    <a:lstStyle/>
                    <a:p>
                      <a:pPr algn="ctr" rtl="1"/>
                      <a:r>
                        <a:rPr lang="ar-TN" sz="1800" b="1" dirty="0" smtClean="0">
                          <a:cs typeface="+mn-cs"/>
                        </a:rPr>
                        <a:t>10 أشهر</a:t>
                      </a:r>
                      <a:endParaRPr lang="en-US" sz="1800" b="1" dirty="0">
                        <a:cs typeface="+mn-cs"/>
                      </a:endParaRPr>
                    </a:p>
                  </a:txBody>
                  <a:tcPr anchor="ctr"/>
                </a:tc>
                <a:tc>
                  <a:txBody>
                    <a:bodyPr/>
                    <a:lstStyle/>
                    <a:p>
                      <a:pPr algn="ctr" rtl="1"/>
                      <a:r>
                        <a:rPr lang="ar-TN" sz="1800" b="1" dirty="0" smtClean="0">
                          <a:cs typeface="+mn-cs"/>
                        </a:rPr>
                        <a:t>2018</a:t>
                      </a:r>
                      <a:endParaRPr lang="en-US" sz="1800" b="1" dirty="0">
                        <a:cs typeface="+mn-cs"/>
                      </a:endParaRPr>
                    </a:p>
                  </a:txBody>
                  <a:tcPr anchor="ctr"/>
                </a:tc>
                <a:tc>
                  <a:txBody>
                    <a:bodyPr/>
                    <a:lstStyle/>
                    <a:p>
                      <a:pPr algn="ctr" rtl="1"/>
                      <a:r>
                        <a:rPr lang="ar-TN" sz="1800" b="1" dirty="0" smtClean="0">
                          <a:cs typeface="+mn-cs"/>
                        </a:rPr>
                        <a:t>300 ألف د</a:t>
                      </a:r>
                      <a:endParaRPr lang="en-US" sz="1800" b="1" dirty="0">
                        <a:cs typeface="+mn-cs"/>
                      </a:endParaRPr>
                    </a:p>
                  </a:txBody>
                  <a:tcPr anchor="ctr"/>
                </a:tc>
                <a:tc>
                  <a:txBody>
                    <a:bodyPr/>
                    <a:lstStyle/>
                    <a:p>
                      <a:pPr algn="ctr" rtl="1"/>
                      <a:r>
                        <a:rPr lang="ar-TN" sz="1800" b="1" dirty="0" smtClean="0">
                          <a:cs typeface="+mn-cs"/>
                        </a:rPr>
                        <a:t>انجاز 2</a:t>
                      </a:r>
                      <a:r>
                        <a:rPr lang="ar-TN" sz="1800" b="1" baseline="0" dirty="0" smtClean="0">
                          <a:cs typeface="+mn-cs"/>
                        </a:rPr>
                        <a:t> ملاعب تنس و حجرات ملابس بالمنتزه الحضري</a:t>
                      </a:r>
                      <a:endParaRPr lang="en-US" sz="1800" b="1" dirty="0">
                        <a:cs typeface="+mn-cs"/>
                      </a:endParaRPr>
                    </a:p>
                  </a:txBody>
                  <a:tcPr anchor="ctr"/>
                </a:tc>
              </a:tr>
              <a:tr h="370840">
                <a:tc>
                  <a:txBody>
                    <a:bodyPr/>
                    <a:lstStyle/>
                    <a:p>
                      <a:pPr algn="ctr" rtl="1"/>
                      <a:r>
                        <a:rPr lang="fr-FR" sz="1800" b="1" dirty="0" smtClean="0">
                          <a:cs typeface="+mn-cs"/>
                        </a:rPr>
                        <a:t>STEG</a:t>
                      </a:r>
                      <a:r>
                        <a:rPr lang="ar-TN" sz="1800" b="1" dirty="0" smtClean="0">
                          <a:cs typeface="+mn-cs"/>
                        </a:rPr>
                        <a:t> وطني </a:t>
                      </a:r>
                      <a:endParaRPr lang="en-US" sz="1800" b="1" dirty="0">
                        <a:cs typeface="+mn-cs"/>
                      </a:endParaRPr>
                    </a:p>
                  </a:txBody>
                  <a:tcPr anchor="ctr"/>
                </a:tc>
                <a:tc>
                  <a:txBody>
                    <a:bodyPr/>
                    <a:lstStyle/>
                    <a:p>
                      <a:pPr algn="ctr" rtl="1"/>
                      <a:r>
                        <a:rPr lang="fr-FR" sz="1800" b="1" dirty="0" smtClean="0">
                          <a:cs typeface="+mn-cs"/>
                        </a:rPr>
                        <a:t>%0</a:t>
                      </a:r>
                      <a:endParaRPr lang="en-US" sz="1800" b="1" dirty="0">
                        <a:cs typeface="+mn-cs"/>
                      </a:endParaRPr>
                    </a:p>
                  </a:txBody>
                  <a:tcPr anchor="ctr"/>
                </a:tc>
                <a:tc>
                  <a:txBody>
                    <a:bodyPr/>
                    <a:lstStyle/>
                    <a:p>
                      <a:pPr algn="ctr" rtl="1"/>
                      <a:r>
                        <a:rPr lang="ar-TN" sz="1800" b="1" dirty="0" smtClean="0">
                          <a:cs typeface="+mn-cs"/>
                        </a:rPr>
                        <a:t>6 أشهر</a:t>
                      </a:r>
                      <a:endParaRPr lang="en-US" sz="1800" b="1" dirty="0">
                        <a:cs typeface="+mn-cs"/>
                      </a:endParaRPr>
                    </a:p>
                  </a:txBody>
                  <a:tcPr anchor="ctr"/>
                </a:tc>
                <a:tc>
                  <a:txBody>
                    <a:bodyPr/>
                    <a:lstStyle/>
                    <a:p>
                      <a:pPr algn="ctr" rtl="1"/>
                      <a:r>
                        <a:rPr lang="ar-TN" sz="1800" b="1" dirty="0" smtClean="0">
                          <a:cs typeface="+mn-cs"/>
                        </a:rPr>
                        <a:t>2018</a:t>
                      </a:r>
                      <a:endParaRPr lang="en-US" sz="1800" b="1" dirty="0">
                        <a:cs typeface="+mn-cs"/>
                      </a:endParaRPr>
                    </a:p>
                  </a:txBody>
                  <a:tcPr anchor="ctr"/>
                </a:tc>
                <a:tc>
                  <a:txBody>
                    <a:bodyPr/>
                    <a:lstStyle/>
                    <a:p>
                      <a:pPr algn="ctr" rtl="1"/>
                      <a:r>
                        <a:rPr lang="ar-TN" sz="1800" b="1" dirty="0" smtClean="0">
                          <a:cs typeface="+mn-cs"/>
                        </a:rPr>
                        <a:t>150 ألف د</a:t>
                      </a:r>
                      <a:endParaRPr lang="en-US" sz="1800" b="1" dirty="0">
                        <a:cs typeface="+mn-cs"/>
                      </a:endParaRPr>
                    </a:p>
                  </a:txBody>
                  <a:tcPr anchor="ctr"/>
                </a:tc>
                <a:tc>
                  <a:txBody>
                    <a:bodyPr/>
                    <a:lstStyle/>
                    <a:p>
                      <a:pPr algn="ctr" rtl="1"/>
                      <a:r>
                        <a:rPr lang="ar-TN" sz="1800" b="1" kern="1200" dirty="0" smtClean="0">
                          <a:solidFill>
                            <a:schemeClr val="dk1"/>
                          </a:solidFill>
                          <a:latin typeface="+mn-lt"/>
                          <a:ea typeface="+mn-ea"/>
                          <a:cs typeface="+mn-cs"/>
                        </a:rPr>
                        <a:t>تركيز شبكة الغاز الطبيعي</a:t>
                      </a:r>
                    </a:p>
                    <a:p>
                      <a:pPr algn="ctr" rtl="1"/>
                      <a:r>
                        <a:rPr lang="ar-TN" sz="1800" b="1" baseline="0" dirty="0" smtClean="0">
                          <a:cs typeface="+mn-cs"/>
                        </a:rPr>
                        <a:t>وحي الزهور</a:t>
                      </a:r>
                      <a:endParaRPr lang="en-US" sz="1800" b="1" dirty="0">
                        <a:cs typeface="+mn-cs"/>
                      </a:endParaRPr>
                    </a:p>
                  </a:txBody>
                  <a:tcPr anchor="ctr"/>
                </a:tc>
              </a:tr>
              <a:tr h="12922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cs typeface="+mn-cs"/>
                        </a:rPr>
                        <a:t>برنامج وطني في إطار مساعدة موظفة</a:t>
                      </a:r>
                      <a:endParaRPr lang="en-US" sz="1800" b="1" dirty="0" smtClean="0">
                        <a:cs typeface="+mn-cs"/>
                      </a:endParaRPr>
                    </a:p>
                    <a:p>
                      <a:pPr algn="ctr" rtl="1"/>
                      <a:r>
                        <a:rPr lang="ar-TN" sz="1800" b="1" dirty="0" smtClean="0">
                          <a:cs typeface="+mn-cs"/>
                        </a:rPr>
                        <a:t>(في طور الدراسة)</a:t>
                      </a:r>
                      <a:endParaRPr lang="en-US" sz="1800" b="1" dirty="0">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dirty="0" smtClean="0">
                          <a:cs typeface="+mn-cs"/>
                        </a:rPr>
                        <a:t>%0</a:t>
                      </a:r>
                      <a:endParaRPr lang="en-US" sz="1800" b="1" dirty="0" smtClean="0">
                        <a:cs typeface="+mn-cs"/>
                      </a:endParaRPr>
                    </a:p>
                    <a:p>
                      <a:pPr algn="ctr" rtl="1"/>
                      <a:endParaRPr lang="en-US" sz="1800" b="1" dirty="0">
                        <a:cs typeface="+mn-cs"/>
                      </a:endParaRPr>
                    </a:p>
                  </a:txBody>
                  <a:tcPr anchor="ctr"/>
                </a:tc>
                <a:tc>
                  <a:txBody>
                    <a:bodyPr/>
                    <a:lstStyle/>
                    <a:p>
                      <a:pPr algn="ctr" rtl="1"/>
                      <a:r>
                        <a:rPr lang="ar-TN" sz="1800" b="1" dirty="0" smtClean="0">
                          <a:cs typeface="+mn-cs"/>
                        </a:rPr>
                        <a:t>18 أشهر</a:t>
                      </a:r>
                      <a:endParaRPr lang="en-US" sz="1800" b="1" dirty="0">
                        <a:cs typeface="+mn-cs"/>
                      </a:endParaRPr>
                    </a:p>
                  </a:txBody>
                  <a:tcPr anchor="ctr"/>
                </a:tc>
                <a:tc>
                  <a:txBody>
                    <a:bodyPr/>
                    <a:lstStyle/>
                    <a:p>
                      <a:pPr algn="ctr" rtl="1"/>
                      <a:r>
                        <a:rPr lang="ar-TN" sz="1800" b="1" dirty="0" smtClean="0">
                          <a:cs typeface="+mn-cs"/>
                        </a:rPr>
                        <a:t>2018-2019</a:t>
                      </a:r>
                      <a:endParaRPr lang="en-US" sz="1800" b="1" dirty="0">
                        <a:cs typeface="+mn-cs"/>
                      </a:endParaRPr>
                    </a:p>
                  </a:txBody>
                  <a:tcPr anchor="ctr"/>
                </a:tc>
                <a:tc>
                  <a:txBody>
                    <a:bodyPr/>
                    <a:lstStyle/>
                    <a:p>
                      <a:pPr algn="ctr" rtl="1"/>
                      <a:r>
                        <a:rPr lang="ar-TN" sz="1800" b="1" dirty="0" smtClean="0">
                          <a:cs typeface="+mn-cs"/>
                        </a:rPr>
                        <a:t>4,5</a:t>
                      </a:r>
                      <a:r>
                        <a:rPr lang="ar-TN" sz="1800" b="1" baseline="0" dirty="0" smtClean="0">
                          <a:cs typeface="+mn-cs"/>
                        </a:rPr>
                        <a:t> مليون د</a:t>
                      </a:r>
                      <a:endParaRPr lang="en-US" sz="1800" b="1" dirty="0">
                        <a:cs typeface="+mn-cs"/>
                      </a:endParaRPr>
                    </a:p>
                  </a:txBody>
                  <a:tcPr anchor="ctr"/>
                </a:tc>
                <a:tc>
                  <a:txBody>
                    <a:bodyPr/>
                    <a:lstStyle/>
                    <a:p>
                      <a:pPr algn="ctr" rtl="1"/>
                      <a:r>
                        <a:rPr lang="ar-TN" sz="1800" b="1" dirty="0" smtClean="0">
                          <a:cs typeface="+mn-cs"/>
                        </a:rPr>
                        <a:t>تهذيب حي</a:t>
                      </a:r>
                      <a:r>
                        <a:rPr lang="ar-TN" sz="1800" b="1" baseline="0" dirty="0" smtClean="0">
                          <a:cs typeface="+mn-cs"/>
                        </a:rPr>
                        <a:t> النخيلة والشبان</a:t>
                      </a:r>
                      <a:endParaRPr lang="en-US" sz="1800" b="1" dirty="0">
                        <a:cs typeface="+mn-cs"/>
                      </a:endParaRPr>
                    </a:p>
                  </a:txBody>
                  <a:tcPr anchor="ctr"/>
                </a:tc>
              </a:tr>
              <a:tr h="129226">
                <a:tc>
                  <a:txBody>
                    <a:bodyPr/>
                    <a:lstStyle/>
                    <a:p>
                      <a:pPr algn="ctr" rtl="1">
                        <a:spcAft>
                          <a:spcPts val="0"/>
                        </a:spcAft>
                      </a:pPr>
                      <a:r>
                        <a:rPr lang="ar-TN" sz="1800" b="1" dirty="0" smtClean="0">
                          <a:latin typeface="Times New Roman"/>
                          <a:ea typeface="Times New Roman"/>
                          <a:cs typeface="+mn-cs"/>
                        </a:rPr>
                        <a:t>وطني</a:t>
                      </a:r>
                      <a:endParaRPr lang="fr-FR" sz="1800" b="1" dirty="0">
                        <a:latin typeface="Times New Roman"/>
                        <a:ea typeface="Times New Roman"/>
                        <a:cs typeface="+mn-cs"/>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cs typeface="+mn-cs"/>
                        </a:rPr>
                        <a:t>5</a:t>
                      </a:r>
                      <a:r>
                        <a:rPr lang="fr-FR" sz="1800" b="1" dirty="0" smtClean="0">
                          <a:cs typeface="+mn-cs"/>
                        </a:rPr>
                        <a:t>%</a:t>
                      </a:r>
                      <a:endParaRPr lang="en-US" sz="1800" b="1" dirty="0" smtClean="0">
                        <a:cs typeface="+mn-cs"/>
                      </a:endParaRPr>
                    </a:p>
                    <a:p>
                      <a:pPr algn="ctr" rtl="1"/>
                      <a:endParaRPr lang="en-US" sz="1800" b="1" dirty="0">
                        <a:cs typeface="+mn-cs"/>
                      </a:endParaRPr>
                    </a:p>
                  </a:txBody>
                  <a:tcPr anchor="ctr"/>
                </a:tc>
                <a:tc>
                  <a:txBody>
                    <a:bodyPr/>
                    <a:lstStyle/>
                    <a:p>
                      <a:pPr algn="ctr" rtl="1"/>
                      <a:r>
                        <a:rPr lang="ar-TN" sz="1800" b="1" dirty="0" smtClean="0">
                          <a:cs typeface="+mn-cs"/>
                        </a:rPr>
                        <a:t>10 شهرا</a:t>
                      </a:r>
                      <a:endParaRPr lang="en-US" sz="1800" b="1" dirty="0">
                        <a:cs typeface="+mn-cs"/>
                      </a:endParaRPr>
                    </a:p>
                  </a:txBody>
                  <a:tcPr anchor="ctr"/>
                </a:tc>
                <a:tc>
                  <a:txBody>
                    <a:bodyPr/>
                    <a:lstStyle/>
                    <a:p>
                      <a:pPr algn="ctr" rtl="1"/>
                      <a:r>
                        <a:rPr lang="ar-TN" sz="1800" b="1" dirty="0" smtClean="0">
                          <a:cs typeface="+mn-cs"/>
                        </a:rPr>
                        <a:t>2018</a:t>
                      </a:r>
                      <a:endParaRPr lang="en-US" sz="1800" b="1" dirty="0">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baseline="0" dirty="0" smtClean="0">
                          <a:cs typeface="+mn-cs"/>
                        </a:rPr>
                        <a:t> </a:t>
                      </a:r>
                      <a:r>
                        <a:rPr lang="ar-TN" sz="1800" b="1" baseline="0" dirty="0" err="1" smtClean="0">
                          <a:cs typeface="+mn-cs"/>
                        </a:rPr>
                        <a:t>2مليون</a:t>
                      </a:r>
                      <a:r>
                        <a:rPr lang="ar-TN" sz="1800" b="1" baseline="0" dirty="0" smtClean="0">
                          <a:cs typeface="+mn-cs"/>
                        </a:rPr>
                        <a:t> د</a:t>
                      </a:r>
                      <a:endParaRPr lang="en-US" sz="1800" b="1" dirty="0" smtClean="0">
                        <a:cs typeface="+mn-cs"/>
                      </a:endParaRPr>
                    </a:p>
                    <a:p>
                      <a:pPr algn="ctr" rtl="1"/>
                      <a:endParaRPr lang="en-US" sz="1800" b="1" dirty="0">
                        <a:cs typeface="+mn-cs"/>
                      </a:endParaRPr>
                    </a:p>
                  </a:txBody>
                  <a:tcPr anchor="ctr"/>
                </a:tc>
                <a:tc>
                  <a:txBody>
                    <a:bodyPr/>
                    <a:lstStyle/>
                    <a:p>
                      <a:pPr algn="ctr" rtl="1"/>
                      <a:r>
                        <a:rPr lang="ar-TN" sz="1800" b="1" dirty="0" smtClean="0">
                          <a:cs typeface="+mn-cs"/>
                        </a:rPr>
                        <a:t>مركب الطفل والأسرة</a:t>
                      </a:r>
                      <a:endParaRPr lang="en-US" sz="1800" b="1" dirty="0">
                        <a:cs typeface="+mn-cs"/>
                      </a:endParaRPr>
                    </a:p>
                  </a:txBody>
                  <a:tcPr anchor="ctr"/>
                </a:tc>
              </a:tr>
              <a:tr h="129226">
                <a:tc>
                  <a:txBody>
                    <a:bodyPr/>
                    <a:lstStyle/>
                    <a:p>
                      <a:pPr algn="ctr" rtl="1">
                        <a:spcAft>
                          <a:spcPts val="0"/>
                        </a:spcAft>
                      </a:pPr>
                      <a:r>
                        <a:rPr lang="ar-TN" sz="1800" b="1" dirty="0" smtClean="0">
                          <a:latin typeface="Times New Roman"/>
                          <a:ea typeface="Times New Roman"/>
                          <a:cs typeface="+mn-cs"/>
                        </a:rPr>
                        <a:t>وطني</a:t>
                      </a:r>
                      <a:endParaRPr lang="fr-FR" sz="1800" b="1" dirty="0">
                        <a:latin typeface="Times New Roman"/>
                        <a:ea typeface="Times New Roman"/>
                        <a:cs typeface="+mn-cs"/>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dirty="0" smtClean="0">
                          <a:cs typeface="+mn-cs"/>
                        </a:rPr>
                        <a:t>5</a:t>
                      </a:r>
                      <a:r>
                        <a:rPr lang="fr-FR" sz="1800" b="1" dirty="0" smtClean="0">
                          <a:cs typeface="+mn-cs"/>
                        </a:rPr>
                        <a:t>%</a:t>
                      </a:r>
                      <a:endParaRPr lang="en-US" sz="1800" b="1" dirty="0" smtClean="0">
                        <a:cs typeface="+mn-cs"/>
                      </a:endParaRPr>
                    </a:p>
                  </a:txBody>
                  <a:tcPr anchor="ctr"/>
                </a:tc>
                <a:tc>
                  <a:txBody>
                    <a:bodyPr/>
                    <a:lstStyle/>
                    <a:p>
                      <a:pPr algn="ctr" rtl="1"/>
                      <a:r>
                        <a:rPr lang="ar-TN" sz="1800" b="1" dirty="0" smtClean="0">
                          <a:cs typeface="+mn-cs"/>
                        </a:rPr>
                        <a:t>10 أشهر</a:t>
                      </a:r>
                      <a:endParaRPr lang="en-US" sz="1800" b="1" dirty="0">
                        <a:cs typeface="+mn-cs"/>
                      </a:endParaRPr>
                    </a:p>
                  </a:txBody>
                  <a:tcPr anchor="ctr"/>
                </a:tc>
                <a:tc>
                  <a:txBody>
                    <a:bodyPr/>
                    <a:lstStyle/>
                    <a:p>
                      <a:pPr algn="ctr" rtl="1"/>
                      <a:r>
                        <a:rPr lang="ar-TN" sz="1800" b="1" dirty="0" smtClean="0">
                          <a:cs typeface="+mn-cs"/>
                        </a:rPr>
                        <a:t>2018</a:t>
                      </a:r>
                      <a:endParaRPr lang="en-US" sz="1800" b="1" dirty="0">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800" b="1" baseline="0" dirty="0" smtClean="0">
                          <a:cs typeface="+mn-cs"/>
                        </a:rPr>
                        <a:t>1 مليون د</a:t>
                      </a:r>
                      <a:endParaRPr lang="en-US" sz="1800" b="1" dirty="0" smtClean="0">
                        <a:cs typeface="+mn-cs"/>
                      </a:endParaRPr>
                    </a:p>
                  </a:txBody>
                  <a:tcPr anchor="ctr"/>
                </a:tc>
                <a:tc>
                  <a:txBody>
                    <a:bodyPr/>
                    <a:lstStyle/>
                    <a:p>
                      <a:pPr algn="ctr" rtl="1"/>
                      <a:r>
                        <a:rPr lang="ar-TN" sz="1800" b="1" dirty="0" smtClean="0">
                          <a:cs typeface="+mn-cs"/>
                        </a:rPr>
                        <a:t>قرية</a:t>
                      </a:r>
                      <a:r>
                        <a:rPr lang="ar-TN" sz="1800" b="1" baseline="0" dirty="0" smtClean="0">
                          <a:cs typeface="+mn-cs"/>
                        </a:rPr>
                        <a:t> حرفية بالمنتزه الحضري</a:t>
                      </a:r>
                      <a:endParaRPr lang="en-US" sz="1800" b="1" dirty="0">
                        <a:cs typeface="+mn-cs"/>
                      </a:endParaRPr>
                    </a:p>
                  </a:txBody>
                  <a:tcPr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0042" y="1214422"/>
            <a:ext cx="8829676" cy="4525963"/>
          </a:xfrm>
        </p:spPr>
        <p:style>
          <a:lnRef idx="3">
            <a:schemeClr val="lt1"/>
          </a:lnRef>
          <a:fillRef idx="1">
            <a:schemeClr val="accent1"/>
          </a:fillRef>
          <a:effectRef idx="1">
            <a:schemeClr val="accent1"/>
          </a:effectRef>
          <a:fontRef idx="minor">
            <a:schemeClr val="lt1"/>
          </a:fontRef>
        </p:style>
        <p:txBody>
          <a:bodyPr>
            <a:normAutofit/>
          </a:bodyPr>
          <a:lstStyle/>
          <a:p>
            <a:pPr algn="ctr" rtl="1">
              <a:buNone/>
            </a:pPr>
            <a:r>
              <a:rPr lang="ar-TN" sz="13800" dirty="0" smtClean="0">
                <a:solidFill>
                  <a:schemeClr val="bg1"/>
                </a:solidFill>
              </a:rPr>
              <a:t>التشخيص المالي</a:t>
            </a:r>
            <a:endParaRPr lang="en-US" sz="138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251520" y="728368"/>
          <a:ext cx="8568951" cy="3708744"/>
        </p:xfrm>
        <a:graphic>
          <a:graphicData uri="http://schemas.openxmlformats.org/drawingml/2006/table">
            <a:tbl>
              <a:tblPr rtl="1"/>
              <a:tblGrid>
                <a:gridCol w="2279056"/>
                <a:gridCol w="999586"/>
                <a:gridCol w="1012081"/>
                <a:gridCol w="1009582"/>
                <a:gridCol w="1069557"/>
                <a:gridCol w="1039570"/>
                <a:gridCol w="99959"/>
                <a:gridCol w="1059560"/>
              </a:tblGrid>
              <a:tr h="240070">
                <a:tc>
                  <a:txBody>
                    <a:bodyPr/>
                    <a:lstStyle/>
                    <a:p>
                      <a:pPr algn="r" rtl="1" fontAlgn="b"/>
                      <a:endParaRPr lang="fr-FR" sz="1600" b="0" i="0" u="none" strike="noStrike" dirty="0">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2016-2012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02726">
                <a:tc>
                  <a:txBody>
                    <a:bodyPr/>
                    <a:lstStyle/>
                    <a:p>
                      <a:pPr algn="ctr" rtl="0" fontAlgn="ctr"/>
                      <a:endParaRPr lang="fr-FR" sz="1600" b="0" i="0" u="none" strike="noStrike">
                        <a:latin typeface="Simplified Arabic"/>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0" i="0" u="none" strike="noStrike">
                        <a:latin typeface="Simplified Arabic"/>
                      </a:endParaRPr>
                    </a:p>
                  </a:txBody>
                  <a:tcPr marL="0" marR="0" marT="0" marB="0" anchor="ctr">
                    <a:lnL>
                      <a:noFill/>
                    </a:lnL>
                    <a:lnR>
                      <a:noFill/>
                    </a:lnR>
                    <a:lnT>
                      <a:noFill/>
                    </a:lnT>
                    <a:lnB>
                      <a:noFill/>
                    </a:lnB>
                  </a:tcPr>
                </a:tc>
                <a:tc>
                  <a:txBody>
                    <a:bodyPr/>
                    <a:lstStyle/>
                    <a:p>
                      <a:pPr algn="ctr" rtl="1" fontAlgn="ctr"/>
                      <a:r>
                        <a:rPr lang="ar-TN" sz="1600" b="1" i="1" u="none" strike="noStrike">
                          <a:latin typeface="Simplified Arabic"/>
                        </a:rPr>
                        <a:t>نسبة النمو</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386">
                <a:tc>
                  <a:txBody>
                    <a:bodyPr/>
                    <a:lstStyle/>
                    <a:p>
                      <a:pPr algn="r" rtl="1" fontAlgn="ctr"/>
                      <a:r>
                        <a:rPr lang="ar-TN" sz="1600" b="1" i="0" u="none" strike="noStrike">
                          <a:solidFill>
                            <a:srgbClr val="FFFFFF"/>
                          </a:solidFill>
                          <a:latin typeface="Simplified Arabic"/>
                        </a:rPr>
                        <a:t> الموارد الذاتية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221 851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254 013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240 709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333 238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362 203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solidFill>
                            <a:srgbClr val="FFFFFF"/>
                          </a:solidFill>
                          <a:latin typeface="Simplified Arabic"/>
                        </a:rPr>
                        <a:t>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r>
              <a:tr h="181386">
                <a:tc>
                  <a:txBody>
                    <a:bodyPr/>
                    <a:lstStyle/>
                    <a:p>
                      <a:pPr algn="r" rtl="1" fontAlgn="ctr"/>
                      <a:r>
                        <a:rPr lang="ar-TN" sz="1600" b="1" i="0" u="none" strike="noStrike">
                          <a:solidFill>
                            <a:srgbClr val="FFFFFF"/>
                          </a:solidFill>
                          <a:latin typeface="Simplified Arabic"/>
                        </a:rPr>
                        <a:t> إحالات الدولة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396 910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409 453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429 405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411 660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600" b="1" i="0" u="none" strike="noStrike">
                          <a:solidFill>
                            <a:srgbClr val="FFFFFF"/>
                          </a:solidFill>
                          <a:latin typeface="Simplified Arabic"/>
                        </a:rPr>
                        <a:t>    435 898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solidFill>
                            <a:srgbClr val="FFFFFF"/>
                          </a:solidFill>
                          <a:latin typeface="Simplified Arabic"/>
                        </a:rPr>
                        <a:t>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r>
              <a:tr h="213396">
                <a:tc>
                  <a:txBody>
                    <a:bodyPr/>
                    <a:lstStyle/>
                    <a:p>
                      <a:pPr algn="r" rtl="1" fontAlgn="ctr"/>
                      <a:r>
                        <a:rPr lang="ar-TN" sz="1600" b="1" i="0" u="none" strike="noStrike">
                          <a:latin typeface="Simplified Arabic"/>
                        </a:rPr>
                        <a:t>موارد العنوان الأول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618 761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663 466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670 114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744 898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798 101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solidFill>
                            <a:srgbClr val="FFFFFF"/>
                          </a:solidFill>
                          <a:latin typeface="Simplified Arabic"/>
                        </a:rPr>
                        <a:t>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53645">
                <a:tc>
                  <a:txBody>
                    <a:bodyPr/>
                    <a:lstStyle/>
                    <a:p>
                      <a:pPr algn="r" rtl="1" fontAlgn="b"/>
                      <a:r>
                        <a:rPr lang="fr-FR" sz="1600" b="1" i="0" u="none" strike="noStrike">
                          <a:latin typeface="Simplified Arabic"/>
                        </a:rPr>
                        <a:t> </a:t>
                      </a:r>
                      <a:endParaRPr lang="fr-FR" sz="16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213396">
                <a:tc>
                  <a:txBody>
                    <a:bodyPr/>
                    <a:lstStyle/>
                    <a:p>
                      <a:pPr algn="l" rtl="0" fontAlgn="ctr"/>
                      <a:r>
                        <a:rPr lang="fr-FR" sz="1600" b="1" i="0" u="none" strike="noStrike">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dirty="0">
                          <a:solidFill>
                            <a:srgbClr val="FFFFFF"/>
                          </a:solidFill>
                          <a:latin typeface="Simplified Arabic"/>
                        </a:rPr>
                        <a:t> </a:t>
                      </a:r>
                    </a:p>
                  </a:txBody>
                  <a:tcPr marL="0" marR="0" marT="0" marB="0" anchor="ctr">
                    <a:lnL>
                      <a:noFill/>
                    </a:lnL>
                    <a:lnR>
                      <a:noFill/>
                    </a:lnR>
                    <a:lnT>
                      <a:noFill/>
                    </a:lnT>
                    <a:lnB>
                      <a:noFill/>
                    </a:lnB>
                    <a:solidFill>
                      <a:srgbClr val="FFFFFF"/>
                    </a:solidFill>
                  </a:tcPr>
                </a:tc>
              </a:tr>
              <a:tr h="213396">
                <a:tc>
                  <a:txBody>
                    <a:bodyPr/>
                    <a:lstStyle/>
                    <a:p>
                      <a:pPr algn="l" rtl="0" fontAlgn="ctr"/>
                      <a:r>
                        <a:rPr lang="fr-FR" sz="1600" b="1" i="0" u="none" strike="noStrike">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r>
              <a:tr h="213396">
                <a:tc>
                  <a:txBody>
                    <a:bodyPr/>
                    <a:lstStyle/>
                    <a:p>
                      <a:pPr algn="l" rtl="0" fontAlgn="ctr"/>
                      <a:r>
                        <a:rPr lang="fr-FR" sz="1600" b="1" i="0" u="none" strike="noStrike">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r>
              <a:tr h="213396">
                <a:tc>
                  <a:txBody>
                    <a:bodyPr/>
                    <a:lstStyle/>
                    <a:p>
                      <a:pPr algn="l" rtl="0" fontAlgn="ctr"/>
                      <a:r>
                        <a:rPr lang="fr-FR" sz="1600" b="1" i="0" u="none" strike="noStrike">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r>
              <a:tr h="213396">
                <a:tc>
                  <a:txBody>
                    <a:bodyPr/>
                    <a:lstStyle/>
                    <a:p>
                      <a:pPr algn="l" rtl="0" fontAlgn="ctr"/>
                      <a:r>
                        <a:rPr lang="fr-FR" sz="1600" b="1" i="0" u="none" strike="noStrike">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r>
              <a:tr h="538824">
                <a:tc>
                  <a:txBody>
                    <a:bodyPr/>
                    <a:lstStyle/>
                    <a:p>
                      <a:pPr algn="l" rtl="0" fontAlgn="ctr"/>
                      <a:r>
                        <a:rPr lang="fr-FR" sz="1600" b="1" i="0" u="none" strike="noStrike">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ctr" rtl="0" fontAlgn="ctr"/>
                      <a:r>
                        <a:rPr lang="fr-FR" sz="1600" b="1" i="0" u="none" strike="noStrike">
                          <a:solidFill>
                            <a:srgbClr val="FFFFFF"/>
                          </a:solidFill>
                          <a:latin typeface="Simplified Arabic"/>
                        </a:rPr>
                        <a:t> </a:t>
                      </a:r>
                    </a:p>
                  </a:txBody>
                  <a:tcPr marL="0" marR="0" marT="0" marB="0" anchor="ctr">
                    <a:lnL>
                      <a:noFill/>
                    </a:lnL>
                    <a:lnR>
                      <a:noFill/>
                    </a:lnR>
                    <a:lnT>
                      <a:noFill/>
                    </a:lnT>
                    <a:lnB>
                      <a:noFill/>
                    </a:lnB>
                    <a:solidFill>
                      <a:srgbClr val="FFFFFF"/>
                    </a:solidFill>
                  </a:tcPr>
                </a:tc>
                <a:tc>
                  <a:txBody>
                    <a:bodyPr/>
                    <a:lstStyle/>
                    <a:p>
                      <a:pPr algn="l" rtl="0" fontAlgn="b"/>
                      <a:r>
                        <a:rPr lang="fr-FR" sz="1600" b="0" i="0" u="none" strike="noStrike">
                          <a:latin typeface="Simplified Arabic"/>
                        </a:rPr>
                        <a:t> </a:t>
                      </a:r>
                    </a:p>
                  </a:txBody>
                  <a:tcPr marL="0" marR="0" marT="0" marB="0" anchor="b">
                    <a:lnL>
                      <a:noFill/>
                    </a:lnL>
                    <a:lnR>
                      <a:noFill/>
                    </a:lnR>
                    <a:lnT>
                      <a:noFill/>
                    </a:lnT>
                    <a:lnB>
                      <a:noFill/>
                    </a:lnB>
                    <a:solidFill>
                      <a:srgbClr val="FFFFFF"/>
                    </a:solidFill>
                  </a:tcPr>
                </a:tc>
                <a:tc>
                  <a:txBody>
                    <a:bodyPr/>
                    <a:lstStyle/>
                    <a:p>
                      <a:pPr algn="ctr" rtl="0" fontAlgn="ctr"/>
                      <a:r>
                        <a:rPr lang="fr-FR" sz="1600" b="1" i="0" u="none" strike="noStrike" dirty="0">
                          <a:solidFill>
                            <a:srgbClr val="FFFFFF"/>
                          </a:solidFill>
                          <a:latin typeface="Simplified Arabic"/>
                        </a:rPr>
                        <a:t> </a:t>
                      </a:r>
                    </a:p>
                  </a:txBody>
                  <a:tcPr marL="0" marR="0" marT="0" marB="0" anchor="ctr">
                    <a:lnL>
                      <a:noFill/>
                    </a:lnL>
                    <a:lnR>
                      <a:noFill/>
                    </a:lnR>
                    <a:lnT>
                      <a:noFill/>
                    </a:lnT>
                    <a:lnB>
                      <a:noFill/>
                    </a:lnB>
                    <a:solidFill>
                      <a:srgbClr val="FFFFFF"/>
                    </a:solidFill>
                  </a:tcPr>
                </a:tc>
              </a:tr>
            </a:tbl>
          </a:graphicData>
        </a:graphic>
      </p:graphicFrame>
      <p:graphicFrame>
        <p:nvGraphicFramePr>
          <p:cNvPr id="4" name="Graphique 3"/>
          <p:cNvGraphicFramePr>
            <a:graphicFrameLocks/>
          </p:cNvGraphicFramePr>
          <p:nvPr/>
        </p:nvGraphicFramePr>
        <p:xfrm>
          <a:off x="1763688" y="4581128"/>
          <a:ext cx="2209800" cy="1971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phique 5"/>
          <p:cNvGraphicFramePr>
            <a:graphicFrameLocks/>
          </p:cNvGraphicFramePr>
          <p:nvPr/>
        </p:nvGraphicFramePr>
        <p:xfrm>
          <a:off x="4800947" y="2564904"/>
          <a:ext cx="2219325" cy="1962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p:cNvGraphicFramePr>
            <a:graphicFrameLocks/>
          </p:cNvGraphicFramePr>
          <p:nvPr/>
        </p:nvGraphicFramePr>
        <p:xfrm>
          <a:off x="4030638" y="4590653"/>
          <a:ext cx="1905000" cy="1981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Box 408"/>
          <p:cNvSpPr txBox="1">
            <a:spLocks noChangeArrowheads="1"/>
          </p:cNvSpPr>
          <p:nvPr/>
        </p:nvSpPr>
        <p:spPr bwMode="auto">
          <a:xfrm>
            <a:off x="192824101" y="2162175"/>
            <a:ext cx="2724150" cy="409574"/>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graphicFrame>
        <p:nvGraphicFramePr>
          <p:cNvPr id="9" name="Graphique 8"/>
          <p:cNvGraphicFramePr>
            <a:graphicFrameLocks/>
          </p:cNvGraphicFramePr>
          <p:nvPr/>
        </p:nvGraphicFramePr>
        <p:xfrm>
          <a:off x="6021363" y="4581128"/>
          <a:ext cx="2095500" cy="1981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Graphique 9"/>
          <p:cNvGraphicFramePr>
            <a:graphicFrameLocks/>
          </p:cNvGraphicFramePr>
          <p:nvPr/>
        </p:nvGraphicFramePr>
        <p:xfrm>
          <a:off x="2619722" y="2574429"/>
          <a:ext cx="2114550" cy="1952625"/>
        </p:xfrm>
        <a:graphic>
          <a:graphicData uri="http://schemas.openxmlformats.org/drawingml/2006/chart">
            <c:chart xmlns:c="http://schemas.openxmlformats.org/drawingml/2006/chart" xmlns:r="http://schemas.openxmlformats.org/officeDocument/2006/relationships" r:id="rId6"/>
          </a:graphicData>
        </a:graphic>
      </p:graphicFrame>
      <p:sp>
        <p:nvSpPr>
          <p:cNvPr id="11" name="ZoneTexte 10"/>
          <p:cNvSpPr txBox="1"/>
          <p:nvPr/>
        </p:nvSpPr>
        <p:spPr>
          <a:xfrm>
            <a:off x="2339752" y="0"/>
            <a:ext cx="5040560" cy="584775"/>
          </a:xfrm>
          <a:prstGeom prst="rect">
            <a:avLst/>
          </a:prstGeom>
          <a:noFill/>
        </p:spPr>
        <p:txBody>
          <a:bodyPr wrap="square" rtlCol="0">
            <a:spAutoFit/>
          </a:bodyPr>
          <a:lstStyle/>
          <a:p>
            <a:pPr algn="ctr"/>
            <a:r>
              <a:rPr lang="ar-TN" sz="3200" b="1" dirty="0" smtClean="0"/>
              <a:t>1.هيكلة موارد العنوان الأول</a:t>
            </a:r>
            <a:endParaRPr lang="fr-FR" sz="32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87499625" y="10039350"/>
            <a:ext cx="10782300" cy="3438525"/>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r" defTabSz="914400" rtl="1" eaLnBrk="1" fontAlgn="auto" latinLnBrk="0" hangingPunct="1">
              <a:lnSpc>
                <a:spcPct val="100000"/>
              </a:lnSpc>
              <a:spcBef>
                <a:spcPts val="0"/>
              </a:spcBef>
              <a:spcAft>
                <a:spcPts val="0"/>
              </a:spcAft>
              <a:buClrTx/>
              <a:buSzTx/>
              <a:buFontTx/>
              <a:buNone/>
              <a:tabLst/>
              <a:defRPr/>
            </a:pPr>
            <a:r>
              <a:rPr lang="ar-TN" sz="2000" b="1" baseline="0" dirty="0">
                <a:solidFill>
                  <a:schemeClr val="accent1">
                    <a:lumMod val="50000"/>
                  </a:schemeClr>
                </a:solidFill>
                <a:latin typeface="+mn-lt"/>
                <a:ea typeface="+mn-ea"/>
                <a:cs typeface="+mn-cs"/>
              </a:rPr>
              <a:t>معدل نسبة الموارد الذاتية من مجموع موارد العنوان اللأول </a:t>
            </a:r>
            <a:r>
              <a:rPr lang="ar-TN" sz="2000" b="1" baseline="0" dirty="0" err="1">
                <a:solidFill>
                  <a:schemeClr val="accent1">
                    <a:lumMod val="50000"/>
                  </a:schemeClr>
                </a:solidFill>
                <a:latin typeface="+mn-lt"/>
                <a:ea typeface="+mn-ea"/>
                <a:cs typeface="+mn-cs"/>
              </a:rPr>
              <a:t>للفترة </a:t>
            </a:r>
            <a:r>
              <a:rPr lang="ar-TN" sz="2000" b="1" baseline="0" dirty="0">
                <a:solidFill>
                  <a:schemeClr val="accent1">
                    <a:lumMod val="50000"/>
                  </a:schemeClr>
                </a:solidFill>
                <a:latin typeface="+mn-lt"/>
                <a:ea typeface="+mn-ea"/>
                <a:cs typeface="+mn-cs"/>
              </a:rPr>
              <a:t>(2012-2016) تمثل 40 </a:t>
            </a:r>
            <a:r>
              <a:rPr lang="fr-FR" sz="2000" b="1" baseline="0" dirty="0">
                <a:solidFill>
                  <a:schemeClr val="accent1">
                    <a:lumMod val="50000"/>
                  </a:schemeClr>
                </a:solidFill>
                <a:latin typeface="+mn-lt"/>
                <a:ea typeface="+mn-ea"/>
                <a:cs typeface="+mn-cs"/>
              </a:rPr>
              <a:t>%</a:t>
            </a:r>
            <a:r>
              <a:rPr lang="ar-TN" sz="2000" b="1" baseline="0" dirty="0">
                <a:solidFill>
                  <a:schemeClr val="accent1">
                    <a:lumMod val="50000"/>
                  </a:schemeClr>
                </a:solidFill>
                <a:latin typeface="+mn-lt"/>
                <a:ea typeface="+mn-ea"/>
                <a:cs typeface="+mn-cs"/>
              </a:rPr>
              <a:t> وهي نسبة ضعيفة بالمقارنة مع المعدل الوطني الذي لا يقل عن 70 </a:t>
            </a:r>
            <a:r>
              <a:rPr lang="fr-FR" sz="2000" b="1" baseline="0" dirty="0">
                <a:solidFill>
                  <a:schemeClr val="accent1">
                    <a:lumMod val="50000"/>
                  </a:schemeClr>
                </a:solidFill>
                <a:latin typeface="+mn-lt"/>
                <a:ea typeface="+mn-ea"/>
                <a:cs typeface="+mn-cs"/>
              </a:rPr>
              <a:t>%</a:t>
            </a:r>
            <a:r>
              <a:rPr lang="ar-TN" sz="2000" b="1" baseline="0" dirty="0" err="1">
                <a:solidFill>
                  <a:schemeClr val="accent1">
                    <a:lumMod val="50000"/>
                  </a:schemeClr>
                </a:solidFill>
                <a:latin typeface="+mn-lt"/>
                <a:ea typeface="+mn-ea"/>
                <a:cs typeface="+mn-cs"/>
              </a:rPr>
              <a:t>.</a:t>
            </a: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TN" sz="2400" b="1" baseline="0" dirty="0">
                <a:solidFill>
                  <a:schemeClr val="accent1">
                    <a:lumMod val="50000"/>
                  </a:schemeClr>
                </a:solidFill>
                <a:latin typeface="+mn-lt"/>
                <a:ea typeface="+mn-ea"/>
                <a:cs typeface="+mn-cs"/>
              </a:rPr>
              <a:t>البلدية في تبعية مالية من الإعتمادات المحالة من طرف الدولة.</a:t>
            </a: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algn="r" rtl="1"/>
            <a:endParaRPr lang="ar-TN" sz="2000" b="1" dirty="0">
              <a:solidFill>
                <a:schemeClr val="accent1">
                  <a:lumMod val="50000"/>
                </a:schemeClr>
              </a:solidFill>
            </a:endParaRPr>
          </a:p>
        </p:txBody>
      </p:sp>
      <p:sp>
        <p:nvSpPr>
          <p:cNvPr id="13" name="Flèche vers le bas 12"/>
          <p:cNvSpPr/>
          <p:nvPr/>
        </p:nvSpPr>
        <p:spPr>
          <a:xfrm>
            <a:off x="192949070" y="11001374"/>
            <a:ext cx="484632" cy="6858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1"/>
            <a:endParaRPr lang="ar-TN" sz="1100"/>
          </a:p>
        </p:txBody>
      </p:sp>
      <p:graphicFrame>
        <p:nvGraphicFramePr>
          <p:cNvPr id="14" name="Tableau 13"/>
          <p:cNvGraphicFramePr>
            <a:graphicFrameLocks noGrp="1"/>
          </p:cNvGraphicFramePr>
          <p:nvPr/>
        </p:nvGraphicFramePr>
        <p:xfrm>
          <a:off x="3491880" y="332656"/>
          <a:ext cx="4948672" cy="2376264"/>
        </p:xfrm>
        <a:graphic>
          <a:graphicData uri="http://schemas.openxmlformats.org/drawingml/2006/table">
            <a:tbl>
              <a:tblPr rtl="1"/>
              <a:tblGrid>
                <a:gridCol w="1890728"/>
                <a:gridCol w="1714212"/>
                <a:gridCol w="49194"/>
                <a:gridCol w="25400"/>
                <a:gridCol w="599956"/>
                <a:gridCol w="57688"/>
                <a:gridCol w="611494"/>
              </a:tblGrid>
              <a:tr h="445662">
                <a:tc gridSpan="2">
                  <a:txBody>
                    <a:bodyPr/>
                    <a:lstStyle/>
                    <a:p>
                      <a:pPr algn="ctr" rtl="1" fontAlgn="ctr"/>
                      <a:r>
                        <a:rPr lang="ar-TN" sz="1800" b="1" i="0" u="none" strike="noStrike" dirty="0">
                          <a:latin typeface="Simplified Arabic"/>
                        </a:rPr>
                        <a:t>معدل خمس سنوات </a:t>
                      </a:r>
                      <a:r>
                        <a:rPr lang="ar-TN" sz="1800" b="1" i="0" u="none" strike="noStrike" dirty="0" err="1">
                          <a:latin typeface="Simplified Arabic"/>
                        </a:rPr>
                        <a:t>السابقة </a:t>
                      </a:r>
                      <a:r>
                        <a:rPr lang="ar-TN" sz="1800" b="1" i="0" u="none" strike="noStrike" dirty="0">
                          <a:latin typeface="Simplified Arabic"/>
                        </a:rPr>
                        <a:t>(2012-2016</a:t>
                      </a:r>
                      <a:r>
                        <a:rPr lang="ar-TN" sz="1800" b="1" i="0" u="none" strike="noStrike" dirty="0" err="1">
                          <a:latin typeface="Simplified Arabic"/>
                        </a:rPr>
                        <a:t>)</a:t>
                      </a:r>
                      <a:endParaRPr lang="ar-TN" sz="1800" b="1" i="0" u="none" strike="noStrike" dirty="0">
                        <a:latin typeface="Simplified Arabic"/>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fr-FR"/>
                    </a:p>
                  </a:txBody>
                  <a:tcPr/>
                </a:tc>
                <a:tc>
                  <a:txBody>
                    <a:bodyPr/>
                    <a:lstStyle/>
                    <a:p>
                      <a:pPr algn="r" rtl="1" fontAlgn="b"/>
                      <a:endParaRPr lang="fr-FR" sz="1600" b="0" i="0" u="none" strike="noStrike">
                        <a:latin typeface="Arial"/>
                      </a:endParaRPr>
                    </a:p>
                  </a:txBody>
                  <a:tcPr marL="0" marR="0" marT="0" marB="0">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r>
              <a:tr h="643534">
                <a:tc>
                  <a:txBody>
                    <a:bodyPr/>
                    <a:lstStyle/>
                    <a:p>
                      <a:pPr algn="r" rtl="1" fontAlgn="ctr"/>
                      <a:r>
                        <a:rPr lang="ar-TN" sz="1600" b="1" i="0" u="none" strike="noStrike" dirty="0">
                          <a:solidFill>
                            <a:srgbClr val="FFFFFF"/>
                          </a:solidFill>
                          <a:latin typeface="Simplified Arabic"/>
                        </a:rPr>
                        <a:t>  الموارد الذاتية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600" b="1" i="0" u="none" strike="noStrike">
                          <a:solidFill>
                            <a:srgbClr val="FFFFFF"/>
                          </a:solidFill>
                          <a:latin typeface="Simplified Arabic"/>
                        </a:rPr>
                        <a:t>    282 403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r>
              <a:tr h="643534">
                <a:tc>
                  <a:txBody>
                    <a:bodyPr/>
                    <a:lstStyle/>
                    <a:p>
                      <a:pPr algn="r" rtl="1" fontAlgn="ctr"/>
                      <a:r>
                        <a:rPr lang="ar-TN" sz="1600" b="1" i="0" u="none" strike="noStrike">
                          <a:solidFill>
                            <a:srgbClr val="FFFFFF"/>
                          </a:solidFill>
                          <a:latin typeface="Simplified Arabic"/>
                        </a:rPr>
                        <a:t> إحالات الدولة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600" b="1" i="0" u="none" strike="noStrike">
                          <a:solidFill>
                            <a:srgbClr val="FFFFFF"/>
                          </a:solidFill>
                          <a:latin typeface="Simplified Arabic"/>
                        </a:rPr>
                        <a:t>    416 665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r>
              <a:tr h="643534">
                <a:tc>
                  <a:txBody>
                    <a:bodyPr/>
                    <a:lstStyle/>
                    <a:p>
                      <a:pPr algn="r" rtl="1" fontAlgn="ctr"/>
                      <a:r>
                        <a:rPr lang="ar-TN" sz="1600" b="1" i="0" u="none" strike="noStrike">
                          <a:solidFill>
                            <a:srgbClr val="FFFFFF"/>
                          </a:solidFill>
                          <a:latin typeface="Simplified Arabic"/>
                        </a:rPr>
                        <a:t>  موارد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600" b="1" i="0" u="none" strike="noStrike">
                          <a:solidFill>
                            <a:srgbClr val="FFFFFF"/>
                          </a:solidFill>
                          <a:latin typeface="Simplified Arabic"/>
                        </a:rPr>
                        <a:t>    699 068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l" rtl="0" fontAlgn="b"/>
                      <a:endParaRPr lang="fr-FR" sz="1600" b="0" i="0" u="none" strike="noStrike" dirty="0">
                        <a:latin typeface="Simplified Arabic"/>
                      </a:endParaRPr>
                    </a:p>
                  </a:txBody>
                  <a:tcPr marL="0" marR="0" marT="0" marB="0" anchor="b">
                    <a:lnL>
                      <a:noFill/>
                    </a:lnL>
                    <a:lnR>
                      <a:noFill/>
                    </a:lnR>
                    <a:lnT>
                      <a:noFill/>
                    </a:lnT>
                    <a:lnB>
                      <a:noFill/>
                    </a:lnB>
                  </a:tcPr>
                </a:tc>
              </a:tr>
            </a:tbl>
          </a:graphicData>
        </a:graphic>
      </p:graphicFrame>
      <p:graphicFrame>
        <p:nvGraphicFramePr>
          <p:cNvPr id="15" name="Graphique 14"/>
          <p:cNvGraphicFramePr>
            <a:graphicFrameLocks/>
          </p:cNvGraphicFramePr>
          <p:nvPr/>
        </p:nvGraphicFramePr>
        <p:xfrm>
          <a:off x="179512" y="404664"/>
          <a:ext cx="4533900" cy="2209800"/>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15"/>
          <p:cNvSpPr/>
          <p:nvPr/>
        </p:nvSpPr>
        <p:spPr>
          <a:xfrm>
            <a:off x="323528" y="2924944"/>
            <a:ext cx="8208912" cy="3384376"/>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smtClean="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dirty="0" smtClean="0">
              <a:solidFill>
                <a:schemeClr val="accent1">
                  <a:lumMod val="50000"/>
                </a:schemeClr>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400" b="1" baseline="0" dirty="0" smtClean="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ar-TN" sz="2400" b="1" dirty="0" smtClean="0">
                <a:solidFill>
                  <a:schemeClr val="accent1">
                    <a:lumMod val="50000"/>
                  </a:schemeClr>
                </a:solidFill>
              </a:rPr>
              <a:t>             </a:t>
            </a:r>
            <a:r>
              <a:rPr lang="ar-TN" sz="2400" b="1" baseline="0" dirty="0" smtClean="0">
                <a:solidFill>
                  <a:schemeClr val="accent1">
                    <a:lumMod val="50000"/>
                  </a:schemeClr>
                </a:solidFill>
                <a:latin typeface="+mn-lt"/>
                <a:ea typeface="+mn-ea"/>
                <a:cs typeface="+mn-cs"/>
              </a:rPr>
              <a:t>معدل </a:t>
            </a:r>
            <a:r>
              <a:rPr lang="ar-TN" sz="2400" b="1" baseline="0" dirty="0">
                <a:solidFill>
                  <a:schemeClr val="accent1">
                    <a:lumMod val="50000"/>
                  </a:schemeClr>
                </a:solidFill>
                <a:latin typeface="+mn-lt"/>
                <a:ea typeface="+mn-ea"/>
                <a:cs typeface="+mn-cs"/>
              </a:rPr>
              <a:t>نسبة الموارد الذاتية من مجموع موارد العنوان اللأول </a:t>
            </a:r>
            <a:r>
              <a:rPr lang="ar-TN" sz="2400" b="1" baseline="0" dirty="0" err="1">
                <a:solidFill>
                  <a:schemeClr val="accent1">
                    <a:lumMod val="50000"/>
                  </a:schemeClr>
                </a:solidFill>
                <a:latin typeface="+mn-lt"/>
                <a:ea typeface="+mn-ea"/>
                <a:cs typeface="+mn-cs"/>
              </a:rPr>
              <a:t>للفترة </a:t>
            </a:r>
            <a:r>
              <a:rPr lang="ar-TN" sz="2400" b="1" baseline="0" dirty="0">
                <a:solidFill>
                  <a:schemeClr val="accent1">
                    <a:lumMod val="50000"/>
                  </a:schemeClr>
                </a:solidFill>
                <a:latin typeface="+mn-lt"/>
                <a:ea typeface="+mn-ea"/>
                <a:cs typeface="+mn-cs"/>
              </a:rPr>
              <a:t>(2012-2016) تمثل 40 </a:t>
            </a:r>
            <a:r>
              <a:rPr lang="fr-FR" sz="2400" b="1" baseline="0" dirty="0">
                <a:solidFill>
                  <a:schemeClr val="accent1">
                    <a:lumMod val="50000"/>
                  </a:schemeClr>
                </a:solidFill>
                <a:latin typeface="+mn-lt"/>
                <a:ea typeface="+mn-ea"/>
                <a:cs typeface="+mn-cs"/>
              </a:rPr>
              <a:t>%</a:t>
            </a:r>
            <a:r>
              <a:rPr lang="ar-TN" sz="2400" b="1" baseline="0" dirty="0">
                <a:solidFill>
                  <a:schemeClr val="accent1">
                    <a:lumMod val="50000"/>
                  </a:schemeClr>
                </a:solidFill>
                <a:latin typeface="+mn-lt"/>
                <a:ea typeface="+mn-ea"/>
                <a:cs typeface="+mn-cs"/>
              </a:rPr>
              <a:t> وهي نسبة ضعيفة بالمقارنة مع المعدل الوطني الذي لا يقل عن 70 </a:t>
            </a:r>
            <a:r>
              <a:rPr lang="fr-FR" sz="2400" b="1" baseline="0" dirty="0">
                <a:solidFill>
                  <a:schemeClr val="accent1">
                    <a:lumMod val="50000"/>
                  </a:schemeClr>
                </a:solidFill>
                <a:latin typeface="+mn-lt"/>
                <a:ea typeface="+mn-ea"/>
                <a:cs typeface="+mn-cs"/>
              </a:rPr>
              <a:t>%</a:t>
            </a:r>
            <a:r>
              <a:rPr lang="ar-TN" sz="2400" b="1" baseline="0" dirty="0" err="1">
                <a:solidFill>
                  <a:schemeClr val="accent1">
                    <a:lumMod val="50000"/>
                  </a:schemeClr>
                </a:solidFill>
                <a:latin typeface="+mn-lt"/>
                <a:ea typeface="+mn-ea"/>
                <a:cs typeface="+mn-cs"/>
              </a:rPr>
              <a:t>.</a:t>
            </a:r>
            <a:endParaRPr lang="ar-TN" sz="24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TN" sz="2400" b="1" baseline="0" dirty="0">
                <a:solidFill>
                  <a:schemeClr val="accent1">
                    <a:lumMod val="50000"/>
                  </a:schemeClr>
                </a:solidFill>
                <a:latin typeface="+mn-lt"/>
                <a:ea typeface="+mn-ea"/>
                <a:cs typeface="+mn-cs"/>
              </a:rPr>
              <a:t>البلدية في تبعية مالية من الإعتمادات المحالة من طرف الدولة.</a:t>
            </a: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TN" sz="2000" b="1" baseline="0" dirty="0">
              <a:solidFill>
                <a:schemeClr val="accent1">
                  <a:lumMod val="50000"/>
                </a:schemeClr>
              </a:solidFill>
              <a:latin typeface="+mn-lt"/>
              <a:ea typeface="+mn-ea"/>
              <a:cs typeface="+mn-cs"/>
            </a:endParaRPr>
          </a:p>
          <a:p>
            <a:pPr algn="r" rtl="1"/>
            <a:endParaRPr lang="ar-TN" sz="2000" b="1" dirty="0">
              <a:solidFill>
                <a:schemeClr val="accent1">
                  <a:lumMod val="50000"/>
                </a:schemeClr>
              </a:solidFill>
            </a:endParaRPr>
          </a:p>
        </p:txBody>
      </p:sp>
      <p:sp>
        <p:nvSpPr>
          <p:cNvPr id="17" name="Flèche vers le bas 16"/>
          <p:cNvSpPr/>
          <p:nvPr/>
        </p:nvSpPr>
        <p:spPr>
          <a:xfrm>
            <a:off x="4283968" y="4111351"/>
            <a:ext cx="484632" cy="6858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1"/>
            <a:endParaRPr lang="ar-TN" sz="11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68"/>
            <a:ext cx="8229600" cy="1143000"/>
          </a:xfrm>
        </p:spPr>
        <p:txBody>
          <a:bodyPr>
            <a:normAutofit/>
          </a:bodyPr>
          <a:lstStyle/>
          <a:p>
            <a:pPr rtl="1"/>
            <a:r>
              <a:rPr lang="ar-TN" sz="4800" b="1" u="sng" dirty="0"/>
              <a:t>تقديم </a:t>
            </a:r>
            <a:endParaRPr lang="en-US" sz="4800" dirty="0"/>
          </a:p>
        </p:txBody>
      </p:sp>
      <p:sp>
        <p:nvSpPr>
          <p:cNvPr id="3" name="Espace réservé du contenu 2"/>
          <p:cNvSpPr>
            <a:spLocks noGrp="1"/>
          </p:cNvSpPr>
          <p:nvPr>
            <p:ph idx="1"/>
          </p:nvPr>
        </p:nvSpPr>
        <p:spPr>
          <a:xfrm>
            <a:off x="0" y="642918"/>
            <a:ext cx="9144000" cy="6215082"/>
          </a:xfrm>
        </p:spPr>
        <p:txBody>
          <a:bodyPr>
            <a:normAutofit fontScale="25000" lnSpcReduction="20000"/>
          </a:bodyPr>
          <a:lstStyle/>
          <a:p>
            <a:pPr marL="182563" indent="182563" algn="r" rtl="1">
              <a:buNone/>
            </a:pPr>
            <a:r>
              <a:rPr lang="ar-TN" sz="9600" dirty="0"/>
              <a:t>في إطار الإعداد للبرنامج السنوي </a:t>
            </a:r>
            <a:r>
              <a:rPr lang="ar-TN" sz="9600" dirty="0" smtClean="0"/>
              <a:t>الاستثماري </a:t>
            </a:r>
            <a:r>
              <a:rPr lang="ar-TN" sz="9600" dirty="0"/>
              <a:t>البلدي التشاركي وتبعا للجلسة </a:t>
            </a:r>
            <a:r>
              <a:rPr lang="ar-TN" sz="9600" dirty="0" smtClean="0"/>
              <a:t>التحضيرية</a:t>
            </a:r>
            <a:r>
              <a:rPr lang="fr-FR" sz="9600" dirty="0" smtClean="0"/>
              <a:t> </a:t>
            </a:r>
            <a:r>
              <a:rPr lang="ar-TN" sz="9600" dirty="0" smtClean="0"/>
              <a:t>المنعقدة </a:t>
            </a:r>
            <a:r>
              <a:rPr lang="ar-TN" sz="9600" dirty="0"/>
              <a:t>في مقر البلدية بتاريخ </a:t>
            </a:r>
            <a:r>
              <a:rPr lang="fr-FR" sz="9600" dirty="0" smtClean="0"/>
              <a:t>19</a:t>
            </a:r>
            <a:r>
              <a:rPr lang="ar-TN" sz="9600" dirty="0" smtClean="0"/>
              <a:t>أكتوبر </a:t>
            </a:r>
            <a:r>
              <a:rPr lang="fr-FR" sz="9600" dirty="0" smtClean="0"/>
              <a:t>2017</a:t>
            </a:r>
            <a:r>
              <a:rPr lang="ar-TN" sz="9600" dirty="0" smtClean="0"/>
              <a:t> </a:t>
            </a:r>
            <a:r>
              <a:rPr lang="ar-TN" sz="9600" dirty="0"/>
              <a:t>الخلية التي ستتولى إعداد البرنامج السنوي </a:t>
            </a:r>
            <a:r>
              <a:rPr lang="ar-TN" sz="9600" dirty="0" smtClean="0"/>
              <a:t>الاستثماري </a:t>
            </a:r>
            <a:r>
              <a:rPr lang="ar-TN" sz="9600" dirty="0"/>
              <a:t>لسنة </a:t>
            </a:r>
            <a:r>
              <a:rPr lang="fr-FR" sz="9600" dirty="0" smtClean="0"/>
              <a:t>2018</a:t>
            </a:r>
            <a:r>
              <a:rPr lang="ar-TN" sz="9600" dirty="0" smtClean="0"/>
              <a:t> </a:t>
            </a:r>
            <a:r>
              <a:rPr lang="ar-TN" sz="9600" dirty="0"/>
              <a:t>وفق المقاربة التشاركية. وقد تولى الفريق الفني للخلية إعداد التشخيص الفني لوضعية البنية الأساسية والبناءات الإدارية والمعدات والتجهيزات العمومية المشتركة بالبلدية بما يساعد على حصر الحاجيات وتحديد الأولويات في اختيار التدخلات المزمع برمجتها في سنة </a:t>
            </a:r>
            <a:r>
              <a:rPr lang="fr-FR" sz="9600" dirty="0" smtClean="0"/>
              <a:t>2018</a:t>
            </a:r>
            <a:r>
              <a:rPr lang="ar-TN" sz="9600" dirty="0" smtClean="0"/>
              <a:t> </a:t>
            </a:r>
            <a:r>
              <a:rPr lang="ar-TN" sz="9600" dirty="0"/>
              <a:t>وذلك حسب المنهجية المعتمدة وحسب المراحل التالية:</a:t>
            </a:r>
            <a:endParaRPr lang="fr-FR" sz="9600" dirty="0"/>
          </a:p>
          <a:p>
            <a:pPr algn="r" rtl="1"/>
            <a:r>
              <a:rPr lang="en-US" sz="9600" dirty="0"/>
              <a:t> </a:t>
            </a:r>
            <a:r>
              <a:rPr lang="ar-TN" sz="9600" dirty="0" smtClean="0">
                <a:solidFill>
                  <a:schemeClr val="accent1">
                    <a:lumMod val="75000"/>
                  </a:schemeClr>
                </a:solidFill>
              </a:rPr>
              <a:t> </a:t>
            </a:r>
            <a:r>
              <a:rPr lang="ar-TN" sz="9600" dirty="0">
                <a:solidFill>
                  <a:schemeClr val="accent1">
                    <a:lumMod val="75000"/>
                  </a:schemeClr>
                </a:solidFill>
              </a:rPr>
              <a:t>تقسيم مجال البلدية إلى عدة مناطق</a:t>
            </a:r>
            <a:endParaRPr lang="fr-FR" sz="9600" dirty="0">
              <a:solidFill>
                <a:schemeClr val="accent1">
                  <a:lumMod val="75000"/>
                </a:schemeClr>
              </a:solidFill>
            </a:endParaRPr>
          </a:p>
          <a:p>
            <a:pPr lvl="0" algn="r" rtl="1"/>
            <a:r>
              <a:rPr lang="ar-TN" sz="9600" dirty="0">
                <a:solidFill>
                  <a:schemeClr val="accent1">
                    <a:lumMod val="75000"/>
                  </a:schemeClr>
                </a:solidFill>
              </a:rPr>
              <a:t>حصر المشاريع البلدية والجهوية والوطنية في طور الإنجاز بالمنطقة البلدية في سنة </a:t>
            </a:r>
            <a:r>
              <a:rPr lang="fr-FR" sz="7200" dirty="0" smtClean="0">
                <a:solidFill>
                  <a:schemeClr val="accent1">
                    <a:lumMod val="75000"/>
                  </a:schemeClr>
                </a:solidFill>
              </a:rPr>
              <a:t>2017</a:t>
            </a:r>
            <a:r>
              <a:rPr lang="ar-TN" sz="9600" dirty="0" err="1" smtClean="0">
                <a:solidFill>
                  <a:schemeClr val="accent1">
                    <a:lumMod val="75000"/>
                  </a:schemeClr>
                </a:solidFill>
              </a:rPr>
              <a:t>.</a:t>
            </a:r>
            <a:endParaRPr lang="fr-FR" sz="9600" dirty="0">
              <a:solidFill>
                <a:schemeClr val="accent1">
                  <a:lumMod val="75000"/>
                </a:schemeClr>
              </a:solidFill>
            </a:endParaRPr>
          </a:p>
          <a:p>
            <a:pPr lvl="0" algn="r" rtl="1"/>
            <a:r>
              <a:rPr lang="ar-TN" sz="9600" dirty="0">
                <a:solidFill>
                  <a:schemeClr val="accent1">
                    <a:lumMod val="75000"/>
                  </a:schemeClr>
                </a:solidFill>
              </a:rPr>
              <a:t>جرد البنية الأساسية لكل منطقة على حدة </a:t>
            </a:r>
            <a:endParaRPr lang="fr-FR" sz="9600" dirty="0">
              <a:solidFill>
                <a:schemeClr val="accent1">
                  <a:lumMod val="75000"/>
                </a:schemeClr>
              </a:solidFill>
            </a:endParaRPr>
          </a:p>
          <a:p>
            <a:pPr lvl="0" algn="r" rtl="1"/>
            <a:r>
              <a:rPr lang="ar-TN" sz="9600" dirty="0">
                <a:solidFill>
                  <a:schemeClr val="accent1">
                    <a:lumMod val="75000"/>
                  </a:schemeClr>
                </a:solidFill>
              </a:rPr>
              <a:t>جرد البناءات الإدارية والتجهيزات العمومية المشتركة و معدات النظافة والطرقات</a:t>
            </a:r>
            <a:endParaRPr lang="fr-FR" sz="9600" dirty="0">
              <a:solidFill>
                <a:schemeClr val="accent1">
                  <a:lumMod val="75000"/>
                </a:schemeClr>
              </a:solidFill>
            </a:endParaRPr>
          </a:p>
          <a:p>
            <a:pPr lvl="0" algn="r" rtl="1"/>
            <a:r>
              <a:rPr lang="ar-TN" sz="9600" dirty="0">
                <a:solidFill>
                  <a:schemeClr val="accent1">
                    <a:lumMod val="75000"/>
                  </a:schemeClr>
                </a:solidFill>
              </a:rPr>
              <a:t> تشخيص وتحديد مختلف النقائص والاحتياجات للبنية الأساسية واستبيان التفاوت بين مختلف المناطق</a:t>
            </a:r>
            <a:endParaRPr lang="fr-FR" sz="9600" dirty="0">
              <a:solidFill>
                <a:schemeClr val="accent1">
                  <a:lumMod val="75000"/>
                </a:schemeClr>
              </a:solidFill>
            </a:endParaRPr>
          </a:p>
          <a:p>
            <a:pPr lvl="0" algn="r" rtl="1"/>
            <a:r>
              <a:rPr lang="ar-TN" sz="9600" dirty="0">
                <a:solidFill>
                  <a:schemeClr val="accent1">
                    <a:lumMod val="75000"/>
                  </a:schemeClr>
                </a:solidFill>
              </a:rPr>
              <a:t>تشخيص وحصر الحاجيات في مجال البناءات الإدارية والتجهيزات العمومية المشتركة </a:t>
            </a:r>
            <a:endParaRPr lang="fr-FR" sz="9600" dirty="0" smtClean="0">
              <a:solidFill>
                <a:schemeClr val="accent1">
                  <a:lumMod val="75000"/>
                </a:schemeClr>
              </a:solidFill>
            </a:endParaRPr>
          </a:p>
          <a:p>
            <a:pPr lvl="0" algn="r" rtl="1"/>
            <a:r>
              <a:rPr lang="ar-TN" sz="9600" dirty="0" smtClean="0">
                <a:solidFill>
                  <a:schemeClr val="accent1">
                    <a:lumMod val="75000"/>
                  </a:schemeClr>
                </a:solidFill>
              </a:rPr>
              <a:t>و </a:t>
            </a:r>
            <a:r>
              <a:rPr lang="ar-TN" sz="9600" dirty="0">
                <a:solidFill>
                  <a:schemeClr val="accent1">
                    <a:lumMod val="75000"/>
                  </a:schemeClr>
                </a:solidFill>
              </a:rPr>
              <a:t>معدات النظافة والطرقات</a:t>
            </a:r>
            <a:endParaRPr lang="fr-FR" sz="9600" dirty="0">
              <a:solidFill>
                <a:schemeClr val="accent1">
                  <a:lumMod val="75000"/>
                </a:schemeClr>
              </a:solidFill>
            </a:endParaRPr>
          </a:p>
          <a:p>
            <a:pPr lvl="0" algn="r" rtl="1"/>
            <a:r>
              <a:rPr lang="ar-TN" sz="9600" dirty="0">
                <a:solidFill>
                  <a:schemeClr val="accent1">
                    <a:lumMod val="75000"/>
                  </a:schemeClr>
                </a:solidFill>
              </a:rPr>
              <a:t>تقسيم الإعتمادات المزمع رصدها في سنة </a:t>
            </a:r>
            <a:r>
              <a:rPr lang="fr-FR" sz="9600" dirty="0" smtClean="0">
                <a:solidFill>
                  <a:schemeClr val="accent1">
                    <a:lumMod val="75000"/>
                  </a:schemeClr>
                </a:solidFill>
              </a:rPr>
              <a:t>2018</a:t>
            </a:r>
            <a:r>
              <a:rPr lang="ar-TN" sz="9600" dirty="0" smtClean="0">
                <a:solidFill>
                  <a:schemeClr val="accent1">
                    <a:lumMod val="75000"/>
                  </a:schemeClr>
                </a:solidFill>
              </a:rPr>
              <a:t> </a:t>
            </a:r>
            <a:r>
              <a:rPr lang="ar-TN" sz="9600" dirty="0">
                <a:solidFill>
                  <a:schemeClr val="accent1">
                    <a:lumMod val="75000"/>
                  </a:schemeClr>
                </a:solidFill>
              </a:rPr>
              <a:t>على ثلاثة أنواع من المشاريع (مشاريع </a:t>
            </a:r>
            <a:r>
              <a:rPr lang="ar-TN" sz="9600" dirty="0" smtClean="0">
                <a:solidFill>
                  <a:schemeClr val="accent1">
                    <a:lumMod val="75000"/>
                  </a:schemeClr>
                </a:solidFill>
              </a:rPr>
              <a:t>القرب </a:t>
            </a:r>
            <a:r>
              <a:rPr lang="ar-TN" sz="9600" dirty="0">
                <a:solidFill>
                  <a:schemeClr val="accent1">
                    <a:lumMod val="75000"/>
                  </a:schemeClr>
                </a:solidFill>
              </a:rPr>
              <a:t>– </a:t>
            </a:r>
            <a:r>
              <a:rPr lang="ar-TN" sz="9600" dirty="0" smtClean="0">
                <a:solidFill>
                  <a:schemeClr val="accent1">
                    <a:lumMod val="75000"/>
                  </a:schemeClr>
                </a:solidFill>
              </a:rPr>
              <a:t>مشاريع إدارية </a:t>
            </a:r>
            <a:r>
              <a:rPr lang="ar-TN" sz="9600" dirty="0">
                <a:solidFill>
                  <a:schemeClr val="accent1">
                    <a:lumMod val="75000"/>
                  </a:schemeClr>
                </a:solidFill>
              </a:rPr>
              <a:t>– </a:t>
            </a:r>
            <a:r>
              <a:rPr lang="ar-TN" sz="9600" dirty="0" smtClean="0">
                <a:solidFill>
                  <a:schemeClr val="accent1">
                    <a:lumMod val="75000"/>
                  </a:schemeClr>
                </a:solidFill>
              </a:rPr>
              <a:t>مشاريع مهيكلة</a:t>
            </a:r>
            <a:r>
              <a:rPr lang="ar-TN" sz="9600" dirty="0">
                <a:solidFill>
                  <a:schemeClr val="accent1">
                    <a:lumMod val="75000"/>
                  </a:schemeClr>
                </a:solidFill>
              </a:rPr>
              <a:t>)</a:t>
            </a:r>
            <a:endParaRPr lang="fr-FR" sz="9600" dirty="0">
              <a:solidFill>
                <a:schemeClr val="accent1">
                  <a:lumMod val="75000"/>
                </a:schemeClr>
              </a:solidFill>
            </a:endParaRPr>
          </a:p>
          <a:p>
            <a:pPr lvl="0" algn="r" rtl="1"/>
            <a:r>
              <a:rPr lang="ar-TN" sz="9600" dirty="0">
                <a:solidFill>
                  <a:schemeClr val="accent1">
                    <a:lumMod val="75000"/>
                  </a:schemeClr>
                </a:solidFill>
              </a:rPr>
              <a:t>توزيع الإعتمادات المرصودة بعنوان مشاريع عن قرب على مختلف المناطق البلدية وذلك بالإعتماد على نتائج التشخيص الفني.</a:t>
            </a:r>
            <a:endParaRPr lang="fr-FR" sz="9600" dirty="0">
              <a:solidFill>
                <a:schemeClr val="accent1">
                  <a:lumMod val="75000"/>
                </a:schemeClr>
              </a:solidFill>
            </a:endParaRPr>
          </a:p>
          <a:p>
            <a:pPr algn="r" rtl="1"/>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08"/>
          <p:cNvSpPr txBox="1">
            <a:spLocks noChangeArrowheads="1"/>
          </p:cNvSpPr>
          <p:nvPr/>
        </p:nvSpPr>
        <p:spPr bwMode="auto">
          <a:xfrm>
            <a:off x="193976626" y="1781175"/>
            <a:ext cx="4191000" cy="46672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graphicFrame>
        <p:nvGraphicFramePr>
          <p:cNvPr id="6" name="Tableau 5"/>
          <p:cNvGraphicFramePr>
            <a:graphicFrameLocks noGrp="1"/>
          </p:cNvGraphicFramePr>
          <p:nvPr/>
        </p:nvGraphicFramePr>
        <p:xfrm>
          <a:off x="251521" y="1052736"/>
          <a:ext cx="8496943" cy="4968548"/>
        </p:xfrm>
        <a:graphic>
          <a:graphicData uri="http://schemas.openxmlformats.org/drawingml/2006/table">
            <a:tbl>
              <a:tblPr rtl="1"/>
              <a:tblGrid>
                <a:gridCol w="1810621"/>
                <a:gridCol w="1812382"/>
                <a:gridCol w="753838"/>
                <a:gridCol w="753838"/>
                <a:gridCol w="753838"/>
                <a:gridCol w="753838"/>
                <a:gridCol w="753838"/>
                <a:gridCol w="240781"/>
                <a:gridCol w="863969"/>
              </a:tblGrid>
              <a:tr h="484964">
                <a:tc>
                  <a:txBody>
                    <a:bodyPr/>
                    <a:lstStyle/>
                    <a:p>
                      <a:pPr algn="r" rtl="1" fontAlgn="b"/>
                      <a:endParaRPr lang="fr-FR" sz="1600" b="0" i="0" u="none" strike="noStrike" dirty="0">
                        <a:latin typeface="Arial"/>
                      </a:endParaRPr>
                    </a:p>
                  </a:txBody>
                  <a:tcPr marL="0" marR="0" marT="0" marB="0">
                    <a:lnL>
                      <a:noFill/>
                    </a:lnL>
                    <a:lnR>
                      <a:noFill/>
                    </a:lnR>
                    <a:lnT>
                      <a:noFill/>
                    </a:lnT>
                    <a:lnB>
                      <a:noFill/>
                    </a:lnB>
                  </a:tcPr>
                </a:tc>
                <a:tc>
                  <a:txBody>
                    <a:bodyPr/>
                    <a:lstStyle/>
                    <a:p>
                      <a:pPr algn="l" rtl="0" fontAlgn="ctr"/>
                      <a:endParaRPr lang="fr-FR" sz="1600" b="1" i="0" u="none" strike="noStrike">
                        <a:latin typeface="Simplified Arabic"/>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1" i="0" u="none" strike="noStrike" dirty="0">
                          <a:latin typeface="Simplified Arabic"/>
                        </a:rPr>
                        <a:t>2016-2013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77122">
                <a:tc>
                  <a:txBody>
                    <a:bodyPr/>
                    <a:lstStyle/>
                    <a:p>
                      <a:pPr algn="l" rtl="0" fontAlgn="b"/>
                      <a:endParaRPr lang="fr-FR" sz="1600" b="0" i="0" u="none" strike="noStrike">
                        <a:latin typeface="Simplified Arabic"/>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fr-FR" sz="1600" b="1" i="0" u="none" strike="noStrike">
                        <a:latin typeface="Simplified Arabic"/>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0" i="0" u="none" strike="noStrike" dirty="0">
                        <a:latin typeface="Simplified Arabic"/>
                      </a:endParaRPr>
                    </a:p>
                  </a:txBody>
                  <a:tcPr marL="0" marR="0" marT="0" marB="0" anchor="ctr">
                    <a:lnL>
                      <a:noFill/>
                    </a:lnL>
                    <a:lnR>
                      <a:noFill/>
                    </a:lnR>
                    <a:lnT>
                      <a:noFill/>
                    </a:lnT>
                    <a:lnB>
                      <a:noFill/>
                    </a:lnB>
                  </a:tcPr>
                </a:tc>
                <a:tc>
                  <a:txBody>
                    <a:bodyPr/>
                    <a:lstStyle/>
                    <a:p>
                      <a:pPr algn="ctr" rtl="1" fontAlgn="ctr"/>
                      <a:r>
                        <a:rPr lang="ar-TN" sz="1600" b="1" i="1" u="none" strike="noStrike">
                          <a:latin typeface="Simplified Arabic"/>
                        </a:rPr>
                        <a:t>نسبة النمو</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244">
                <a:tc rowSpan="6">
                  <a:txBody>
                    <a:bodyPr/>
                    <a:lstStyle/>
                    <a:p>
                      <a:pPr algn="ctr" rtl="1" fontAlgn="ctr"/>
                      <a:r>
                        <a:rPr lang="ar-TN" sz="1600" b="1" i="0" u="none" strike="noStrike" dirty="0">
                          <a:latin typeface="Simplified Arabic"/>
                        </a:rPr>
                        <a:t>المداخيل الجبائية الإعتيادية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rtl="1" fontAlgn="ctr"/>
                      <a:r>
                        <a:rPr lang="ar-TN" sz="1600" b="1" i="0" u="none" strike="noStrike">
                          <a:solidFill>
                            <a:srgbClr val="000000"/>
                          </a:solidFill>
                          <a:latin typeface="Simplified Arabic"/>
                        </a:rPr>
                        <a:t> المعلوم على العقارات المبنية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51 652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20 366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24 039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24 436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35 907</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4244">
                <a:tc vMerge="1">
                  <a:txBody>
                    <a:bodyPr/>
                    <a:lstStyle/>
                    <a:p>
                      <a:endParaRPr lang="fr-FR"/>
                    </a:p>
                  </a:txBody>
                  <a:tcPr/>
                </a:tc>
                <a:tc>
                  <a:txBody>
                    <a:bodyPr/>
                    <a:lstStyle/>
                    <a:p>
                      <a:pPr algn="r" rtl="1" fontAlgn="ctr"/>
                      <a:r>
                        <a:rPr lang="ar-TN" sz="1600" b="1" i="0" u="none" strike="noStrike">
                          <a:solidFill>
                            <a:srgbClr val="000000"/>
                          </a:solidFill>
                          <a:latin typeface="Simplified Arabic"/>
                        </a:rPr>
                        <a:t> المعلوم على الأراضي غير المبنية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3 635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3 102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4 152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4 604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5 450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9530">
                <a:tc vMerge="1">
                  <a:txBody>
                    <a:bodyPr/>
                    <a:lstStyle/>
                    <a:p>
                      <a:endParaRPr lang="fr-FR"/>
                    </a:p>
                  </a:txBody>
                  <a:tcPr/>
                </a:tc>
                <a:tc>
                  <a:txBody>
                    <a:bodyPr/>
                    <a:lstStyle/>
                    <a:p>
                      <a:pPr algn="r" rtl="1" fontAlgn="ctr"/>
                      <a:r>
                        <a:rPr lang="ar-TN" sz="1600" b="1" i="0" u="none" strike="noStrike">
                          <a:solidFill>
                            <a:srgbClr val="000000"/>
                          </a:solidFill>
                          <a:latin typeface="Simplified Arabic"/>
                        </a:rPr>
                        <a:t> المعلوم على المؤسسات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92 857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108 805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118 454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167 294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168 860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9530">
                <a:tc vMerge="1">
                  <a:txBody>
                    <a:bodyPr/>
                    <a:lstStyle/>
                    <a:p>
                      <a:endParaRPr lang="fr-FR"/>
                    </a:p>
                  </a:txBody>
                  <a:tcPr/>
                </a:tc>
                <a:tc>
                  <a:txBody>
                    <a:bodyPr/>
                    <a:lstStyle/>
                    <a:p>
                      <a:pPr algn="r" rtl="1" fontAlgn="ctr"/>
                      <a:r>
                        <a:rPr lang="ar-TN" sz="1600" b="1" i="0" u="none" strike="noStrike" dirty="0">
                          <a:solidFill>
                            <a:srgbClr val="000000"/>
                          </a:solidFill>
                          <a:latin typeface="Simplified Arabic"/>
                        </a:rPr>
                        <a:t> </a:t>
                      </a:r>
                      <a:r>
                        <a:rPr lang="ar-TN" sz="1600" b="1" i="0" u="none" strike="noStrike" dirty="0" err="1">
                          <a:solidFill>
                            <a:srgbClr val="000000"/>
                          </a:solidFill>
                          <a:latin typeface="Simplified Arabic"/>
                        </a:rPr>
                        <a:t>مداخيل</a:t>
                      </a:r>
                      <a:r>
                        <a:rPr lang="ar-TN" sz="1600" b="1" i="0" u="none" strike="noStrike" dirty="0">
                          <a:solidFill>
                            <a:srgbClr val="000000"/>
                          </a:solidFill>
                          <a:latin typeface="Simplified Arabic"/>
                        </a:rPr>
                        <a:t> الأسواق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4 241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6 300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10 000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11 400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39,0%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4244">
                <a:tc vMerge="1">
                  <a:txBody>
                    <a:bodyPr/>
                    <a:lstStyle/>
                    <a:p>
                      <a:endParaRPr lang="fr-FR"/>
                    </a:p>
                  </a:txBody>
                  <a:tcPr/>
                </a:tc>
                <a:tc>
                  <a:txBody>
                    <a:bodyPr/>
                    <a:lstStyle/>
                    <a:p>
                      <a:pPr algn="r" rtl="1" fontAlgn="ctr"/>
                      <a:r>
                        <a:rPr lang="ar-TN" sz="1600" b="1" i="0" u="none" strike="noStrike">
                          <a:solidFill>
                            <a:srgbClr val="000000"/>
                          </a:solidFill>
                          <a:latin typeface="Simplified Arabic"/>
                        </a:rPr>
                        <a:t> المعلوم الإضافي على سعر التيار الكهربائي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14 761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14 977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46 151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42 568</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42,3%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9530">
                <a:tc vMerge="1">
                  <a:txBody>
                    <a:bodyPr/>
                    <a:lstStyle/>
                    <a:p>
                      <a:endParaRPr lang="fr-FR"/>
                    </a:p>
                  </a:txBody>
                  <a:tcPr/>
                </a:tc>
                <a:tc>
                  <a:txBody>
                    <a:bodyPr/>
                    <a:lstStyle/>
                    <a:p>
                      <a:pPr algn="r" rtl="1" fontAlgn="ctr"/>
                      <a:r>
                        <a:rPr lang="ar-TN" sz="1600" b="1" i="0" u="none" strike="noStrike">
                          <a:solidFill>
                            <a:srgbClr val="000000"/>
                          </a:solidFill>
                          <a:latin typeface="Simplified Arabic"/>
                        </a:rPr>
                        <a:t> مداخيل جبائية أخرى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21 496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26 041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29 733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36 760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47 158</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4244">
                <a:tc rowSpan="3">
                  <a:txBody>
                    <a:bodyPr/>
                    <a:lstStyle/>
                    <a:p>
                      <a:pPr algn="ctr" rtl="1" fontAlgn="ctr"/>
                      <a:r>
                        <a:rPr lang="ar-TN" sz="1600" b="1" i="0" u="none" strike="noStrike">
                          <a:latin typeface="Simplified Arabic"/>
                        </a:rPr>
                        <a:t>مداخيل غير جبائية ودون إعتبار إحالات الدولة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rtl="1" fontAlgn="ctr"/>
                      <a:r>
                        <a:rPr lang="ar-TN" sz="1600" b="1" i="0" u="none" strike="noStrike">
                          <a:solidFill>
                            <a:srgbClr val="000000"/>
                          </a:solidFill>
                          <a:latin typeface="Simplified Arabic"/>
                        </a:rPr>
                        <a:t> مداخيل كراء العقارات والتجهيزات والمعدات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9 689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7 031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10 474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11 173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10 118</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4244">
                <a:tc vMerge="1">
                  <a:txBody>
                    <a:bodyPr/>
                    <a:lstStyle/>
                    <a:p>
                      <a:endParaRPr lang="fr-FR"/>
                    </a:p>
                  </a:txBody>
                  <a:tcPr/>
                </a:tc>
                <a:tc>
                  <a:txBody>
                    <a:bodyPr/>
                    <a:lstStyle/>
                    <a:p>
                      <a:pPr algn="r" rtl="1" fontAlgn="ctr"/>
                      <a:r>
                        <a:rPr lang="ar-TN" sz="1600" b="1" i="0" u="none" strike="noStrike">
                          <a:solidFill>
                            <a:srgbClr val="000000"/>
                          </a:solidFill>
                          <a:latin typeface="Simplified Arabic"/>
                        </a:rPr>
                        <a:t> محاصيل بيع العقارات وأملاك أخرى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solidFill>
                            <a:srgbClr val="FFFFFF"/>
                          </a:solidFill>
                          <a:latin typeface="Simplified Arabic"/>
                        </a:rPr>
                        <a:t>#DIV/0!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9530">
                <a:tc vMerge="1">
                  <a:txBody>
                    <a:bodyPr/>
                    <a:lstStyle/>
                    <a:p>
                      <a:endParaRPr lang="fr-FR"/>
                    </a:p>
                  </a:txBody>
                  <a:tcPr/>
                </a:tc>
                <a:tc>
                  <a:txBody>
                    <a:bodyPr/>
                    <a:lstStyle/>
                    <a:p>
                      <a:pPr algn="r" rtl="1" fontAlgn="ctr"/>
                      <a:r>
                        <a:rPr lang="ar-TN" sz="1600" b="1" i="0" u="none" strike="noStrike">
                          <a:solidFill>
                            <a:srgbClr val="000000"/>
                          </a:solidFill>
                          <a:latin typeface="Simplified Arabic"/>
                        </a:rPr>
                        <a:t> مداخيل غير جبائية أخرى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42 521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69 666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32 580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32 820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40 743</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7122">
                <a:tc>
                  <a:txBody>
                    <a:bodyPr/>
                    <a:lstStyle/>
                    <a:p>
                      <a:pPr algn="l" rtl="0" fontAlgn="b"/>
                      <a:endParaRPr lang="fr-FR" sz="1600" b="0" i="0" u="none" strike="noStrike">
                        <a:latin typeface="Simplified Arabic"/>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1" fontAlgn="ctr"/>
                      <a:r>
                        <a:rPr lang="ar-TN" sz="1600" b="1" i="0" u="none" strike="noStrike">
                          <a:latin typeface="Simplified Arabic"/>
                        </a:rPr>
                        <a:t>الموارد الذاتية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dirty="0">
                          <a:solidFill>
                            <a:srgbClr val="FFFFFF"/>
                          </a:solidFill>
                          <a:latin typeface="Simplified Arabic"/>
                        </a:rPr>
                        <a:t>221 851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dirty="0">
                          <a:solidFill>
                            <a:srgbClr val="FFFFFF"/>
                          </a:solidFill>
                          <a:latin typeface="Simplified Arabic"/>
                        </a:rPr>
                        <a:t>254 013</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dirty="0">
                          <a:solidFill>
                            <a:srgbClr val="FFFFFF"/>
                          </a:solidFill>
                          <a:latin typeface="Simplified Arabic"/>
                        </a:rPr>
                        <a:t>240 709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dirty="0">
                          <a:solidFill>
                            <a:srgbClr val="FFFFFF"/>
                          </a:solidFill>
                          <a:latin typeface="Simplified Arabic"/>
                        </a:rPr>
                        <a:t>333 238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dirty="0">
                          <a:solidFill>
                            <a:srgbClr val="FFFFFF"/>
                          </a:solidFill>
                          <a:latin typeface="Simplified Arabic"/>
                        </a:rPr>
                        <a:t>362 203</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dirty="0">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dirty="0">
                          <a:solidFill>
                            <a:srgbClr val="FFFFFF"/>
                          </a:solidFill>
                          <a:latin typeface="Simplified Arabic"/>
                        </a:rPr>
                        <a:t>12,6%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7" name="Text Box 408"/>
          <p:cNvSpPr txBox="1">
            <a:spLocks noChangeArrowheads="1"/>
          </p:cNvSpPr>
          <p:nvPr/>
        </p:nvSpPr>
        <p:spPr bwMode="auto">
          <a:xfrm>
            <a:off x="193976626" y="1781175"/>
            <a:ext cx="4191000" cy="46672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sp>
        <p:nvSpPr>
          <p:cNvPr id="8" name="Rectangle 7"/>
          <p:cNvSpPr/>
          <p:nvPr/>
        </p:nvSpPr>
        <p:spPr>
          <a:xfrm>
            <a:off x="1763688" y="332656"/>
            <a:ext cx="4931567" cy="584775"/>
          </a:xfrm>
          <a:prstGeom prst="rect">
            <a:avLst/>
          </a:prstGeom>
        </p:spPr>
        <p:txBody>
          <a:bodyPr wrap="square">
            <a:spAutoFit/>
          </a:bodyPr>
          <a:lstStyle/>
          <a:p>
            <a:pPr algn="r"/>
            <a:r>
              <a:rPr lang="ar-TN" sz="3200" b="1" dirty="0" err="1" smtClean="0"/>
              <a:t>2.</a:t>
            </a:r>
            <a:r>
              <a:rPr lang="ar-TN" sz="3200" b="1" dirty="0" smtClean="0"/>
              <a:t> هيكلة الموارد الذاتية</a:t>
            </a:r>
            <a:endParaRPr lang="fr-FR" sz="32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phique 4"/>
          <p:cNvGraphicFramePr>
            <a:graphicFrameLocks/>
          </p:cNvGraphicFramePr>
          <p:nvPr/>
        </p:nvGraphicFramePr>
        <p:xfrm>
          <a:off x="3224212" y="1147762"/>
          <a:ext cx="2867025" cy="4562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phique 6"/>
          <p:cNvGraphicFramePr>
            <a:graphicFrameLocks/>
          </p:cNvGraphicFramePr>
          <p:nvPr/>
        </p:nvGraphicFramePr>
        <p:xfrm>
          <a:off x="509587" y="1166812"/>
          <a:ext cx="2676525" cy="4533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p:cNvGraphicFramePr>
            <a:graphicFrameLocks/>
          </p:cNvGraphicFramePr>
          <p:nvPr/>
        </p:nvGraphicFramePr>
        <p:xfrm>
          <a:off x="6129337" y="1147762"/>
          <a:ext cx="2505075" cy="45624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phique 5"/>
          <p:cNvGraphicFramePr>
            <a:graphicFrameLocks/>
          </p:cNvGraphicFramePr>
          <p:nvPr/>
        </p:nvGraphicFramePr>
        <p:xfrm>
          <a:off x="4386262" y="1138237"/>
          <a:ext cx="2438400" cy="4562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phique 6"/>
          <p:cNvGraphicFramePr>
            <a:graphicFrameLocks/>
          </p:cNvGraphicFramePr>
          <p:nvPr/>
        </p:nvGraphicFramePr>
        <p:xfrm>
          <a:off x="2319337" y="1128712"/>
          <a:ext cx="2028825" cy="46005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728225" y="12915901"/>
            <a:ext cx="4743449" cy="1104899"/>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TN" sz="2000" b="1">
                <a:solidFill>
                  <a:sysClr val="windowText" lastClr="000000"/>
                </a:solidFill>
              </a:rPr>
              <a:t>من أهم الموارد الذاتية للبلدية المعلوم على المؤسسات.</a:t>
            </a:r>
          </a:p>
        </p:txBody>
      </p:sp>
      <p:sp>
        <p:nvSpPr>
          <p:cNvPr id="7" name="Rectangle 6"/>
          <p:cNvSpPr/>
          <p:nvPr/>
        </p:nvSpPr>
        <p:spPr>
          <a:xfrm>
            <a:off x="187699650" y="14306550"/>
            <a:ext cx="4791075" cy="2867025"/>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TN" sz="2000" b="1">
                <a:solidFill>
                  <a:sysClr val="windowText" lastClr="000000"/>
                </a:solidFill>
              </a:rPr>
              <a:t>نسبة</a:t>
            </a:r>
            <a:r>
              <a:rPr lang="ar-TN" sz="2000" b="1" baseline="0">
                <a:solidFill>
                  <a:sysClr val="windowText" lastClr="000000"/>
                </a:solidFill>
              </a:rPr>
              <a:t> الإستخلاصات للمعاليم على العقارات المبنية والأراضي الغير مبنية ومداخيل الأسواق والأكرية ضعيفة.</a:t>
            </a:r>
          </a:p>
          <a:p>
            <a:pPr algn="just" rtl="1"/>
            <a:endParaRPr lang="ar-TN" sz="2000" b="1" baseline="0">
              <a:solidFill>
                <a:sysClr val="windowText" lastClr="000000"/>
              </a:solidFill>
            </a:endParaRPr>
          </a:p>
          <a:p>
            <a:pPr algn="just" rtl="1"/>
            <a:endParaRPr lang="ar-TN" sz="2000" b="1" baseline="0">
              <a:solidFill>
                <a:sysClr val="windowText" lastClr="000000"/>
              </a:solidFill>
            </a:endParaRPr>
          </a:p>
          <a:p>
            <a:pPr algn="just" rtl="1"/>
            <a:endParaRPr lang="ar-TN" sz="2000" b="1" baseline="0">
              <a:solidFill>
                <a:sysClr val="windowText" lastClr="000000"/>
              </a:solidFill>
            </a:endParaRPr>
          </a:p>
          <a:p>
            <a:pPr algn="just" rtl="1"/>
            <a:r>
              <a:rPr lang="ar-TN" sz="2000" b="1">
                <a:solidFill>
                  <a:sysClr val="windowText" lastClr="000000"/>
                </a:solidFill>
              </a:rPr>
              <a:t>ضرورة الرفع من </a:t>
            </a:r>
            <a:r>
              <a:rPr lang="ar-TN" sz="2000" b="1" baseline="0">
                <a:solidFill>
                  <a:sysClr val="windowText" lastClr="000000"/>
                </a:solidFill>
              </a:rPr>
              <a:t>نسب الإستخلاصات لجميع المعاليم قصد تعبئة الموارد الذاتية للبلدية.</a:t>
            </a:r>
            <a:endParaRPr lang="ar-TN" sz="2000" b="1">
              <a:solidFill>
                <a:sysClr val="windowText" lastClr="000000"/>
              </a:solidFill>
            </a:endParaRPr>
          </a:p>
        </p:txBody>
      </p:sp>
      <p:sp>
        <p:nvSpPr>
          <p:cNvPr id="8" name="Flèche vers le bas 7"/>
          <p:cNvSpPr/>
          <p:nvPr/>
        </p:nvSpPr>
        <p:spPr>
          <a:xfrm>
            <a:off x="197586695" y="15156179"/>
            <a:ext cx="499777" cy="712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10" name="Tableau 9"/>
          <p:cNvGraphicFramePr>
            <a:graphicFrameLocks noGrp="1"/>
          </p:cNvGraphicFramePr>
          <p:nvPr/>
        </p:nvGraphicFramePr>
        <p:xfrm>
          <a:off x="323528" y="620688"/>
          <a:ext cx="7776864" cy="2600431"/>
        </p:xfrm>
        <a:graphic>
          <a:graphicData uri="http://schemas.openxmlformats.org/drawingml/2006/table">
            <a:tbl>
              <a:tblPr rtl="1"/>
              <a:tblGrid>
                <a:gridCol w="6228726"/>
                <a:gridCol w="1548138"/>
              </a:tblGrid>
              <a:tr h="960290">
                <a:tc>
                  <a:txBody>
                    <a:bodyPr/>
                    <a:lstStyle/>
                    <a:p>
                      <a:pPr algn="r" rtl="1" fontAlgn="ctr"/>
                      <a:r>
                        <a:rPr lang="ar-TN" sz="1800" b="1" i="0" u="none" strike="noStrike" dirty="0">
                          <a:solidFill>
                            <a:srgbClr val="FFFFFF"/>
                          </a:solidFill>
                          <a:latin typeface="Simplified Arabic"/>
                        </a:rPr>
                        <a:t> معدل مساهمة كل مسكن  بعنوان </a:t>
                      </a:r>
                      <a:r>
                        <a:rPr lang="ar-TN" sz="1800" b="1" i="0" u="none" strike="noStrike" dirty="0" err="1">
                          <a:solidFill>
                            <a:srgbClr val="FFFFFF"/>
                          </a:solidFill>
                          <a:latin typeface="Simplified Arabic"/>
                        </a:rPr>
                        <a:t>المعاليم</a:t>
                      </a:r>
                      <a:r>
                        <a:rPr lang="ar-TN" sz="1800" b="1" i="0" u="none" strike="noStrike" dirty="0">
                          <a:solidFill>
                            <a:srgbClr val="FFFFFF"/>
                          </a:solidFill>
                          <a:latin typeface="Simplified Arabic"/>
                        </a:rPr>
                        <a:t> على العقارات </a:t>
                      </a:r>
                      <a:r>
                        <a:rPr lang="ar-TN" sz="1800" b="1" i="0" u="none" strike="noStrike" dirty="0" err="1">
                          <a:solidFill>
                            <a:srgbClr val="FFFFFF"/>
                          </a:solidFill>
                          <a:latin typeface="Simplified Arabic"/>
                        </a:rPr>
                        <a:t>المبنية </a:t>
                      </a:r>
                      <a:r>
                        <a:rPr lang="ar-TN" sz="1800" b="1" i="0" u="none" strike="noStrike" dirty="0">
                          <a:solidFill>
                            <a:srgbClr val="FFFFFF"/>
                          </a:solidFill>
                          <a:latin typeface="Simplified Arabic"/>
                        </a:rPr>
                        <a:t>(المستخلصة) للفترة 2012-2016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1" fontAlgn="ctr"/>
                      <a:r>
                        <a:rPr lang="ar-TN" sz="2000" b="1" i="0" u="none" strike="noStrike">
                          <a:latin typeface="Arial"/>
                        </a:rPr>
                        <a:t>د.ت.‏ 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60290">
                <a:tc>
                  <a:txBody>
                    <a:bodyPr/>
                    <a:lstStyle/>
                    <a:p>
                      <a:pPr algn="r" rtl="1" fontAlgn="ctr"/>
                      <a:r>
                        <a:rPr lang="ar-TN" sz="1800" b="1" i="0" u="none" strike="noStrike" dirty="0">
                          <a:solidFill>
                            <a:srgbClr val="FFFFFF"/>
                          </a:solidFill>
                          <a:latin typeface="Simplified Arabic"/>
                        </a:rPr>
                        <a:t> معدل مساهمة كل مسكن  بعنوان </a:t>
                      </a:r>
                      <a:r>
                        <a:rPr lang="ar-TN" sz="1800" b="1" i="0" u="none" strike="noStrike" dirty="0" err="1">
                          <a:solidFill>
                            <a:srgbClr val="FFFFFF"/>
                          </a:solidFill>
                          <a:latin typeface="Simplified Arabic"/>
                        </a:rPr>
                        <a:t>المعاليم</a:t>
                      </a:r>
                      <a:r>
                        <a:rPr lang="ar-TN" sz="1800" b="1" i="0" u="none" strike="noStrike" dirty="0">
                          <a:solidFill>
                            <a:srgbClr val="FFFFFF"/>
                          </a:solidFill>
                          <a:latin typeface="Simplified Arabic"/>
                        </a:rPr>
                        <a:t> على العقارات المبنية بجدول </a:t>
                      </a:r>
                      <a:r>
                        <a:rPr lang="ar-TN" sz="1800" b="1" i="0" u="none" strike="noStrike" dirty="0" err="1">
                          <a:solidFill>
                            <a:srgbClr val="FFFFFF"/>
                          </a:solidFill>
                          <a:latin typeface="Simplified Arabic"/>
                        </a:rPr>
                        <a:t>التحصيل (</a:t>
                      </a:r>
                      <a:r>
                        <a:rPr lang="fr-FR" sz="1800" b="1" i="0" u="none" strike="noStrike" dirty="0">
                          <a:solidFill>
                            <a:srgbClr val="FFFFFF"/>
                          </a:solidFill>
                          <a:latin typeface="Simplified Arabic"/>
                        </a:rPr>
                        <a:t>Rôle) </a:t>
                      </a:r>
                      <a:r>
                        <a:rPr lang="ar-TN" sz="1800" b="1" i="0" u="none" strike="noStrike" dirty="0">
                          <a:solidFill>
                            <a:srgbClr val="FFFFFF"/>
                          </a:solidFill>
                          <a:latin typeface="Simplified Arabic"/>
                        </a:rPr>
                        <a:t>للفترة 2012-2016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1" fontAlgn="ctr"/>
                      <a:r>
                        <a:rPr lang="ar-TN" sz="2000" b="1" i="0" u="none" strike="noStrike">
                          <a:latin typeface="Arial"/>
                        </a:rPr>
                        <a:t>د.ت.‏ 18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851">
                <a:tc>
                  <a:txBody>
                    <a:bodyPr/>
                    <a:lstStyle/>
                    <a:p>
                      <a:pPr algn="r" rtl="1" fontAlgn="ctr"/>
                      <a:r>
                        <a:rPr lang="ar-TN" sz="1800" b="1" i="0" u="none" strike="noStrike">
                          <a:solidFill>
                            <a:srgbClr val="FFFFFF"/>
                          </a:solidFill>
                          <a:latin typeface="Simplified Arabic"/>
                        </a:rPr>
                        <a:t> معدل نسبة الإستخلاصات بعنون العقارات المبنية للفترة 2012-2016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800" b="1" i="0" u="none" strike="noStrike" dirty="0">
                          <a:latin typeface="Arial"/>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1" name="Rectangle 10"/>
          <p:cNvSpPr/>
          <p:nvPr/>
        </p:nvSpPr>
        <p:spPr>
          <a:xfrm>
            <a:off x="899593" y="3360764"/>
            <a:ext cx="6840760" cy="771523"/>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TN" sz="2000" b="1">
                <a:solidFill>
                  <a:sysClr val="windowText" lastClr="000000"/>
                </a:solidFill>
              </a:rPr>
              <a:t>المعلوم على المؤسسات من أبرز الموارد الذاتية للبلدية.</a:t>
            </a:r>
          </a:p>
        </p:txBody>
      </p:sp>
      <p:sp>
        <p:nvSpPr>
          <p:cNvPr id="12" name="Rectangle 11"/>
          <p:cNvSpPr/>
          <p:nvPr/>
        </p:nvSpPr>
        <p:spPr>
          <a:xfrm>
            <a:off x="901469" y="4227537"/>
            <a:ext cx="6829360" cy="2009775"/>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TN" sz="2000" b="1" dirty="0">
                <a:solidFill>
                  <a:sysClr val="windowText" lastClr="000000"/>
                </a:solidFill>
              </a:rPr>
              <a:t>تبقى نسبة </a:t>
            </a:r>
            <a:r>
              <a:rPr lang="ar-TN" sz="2000" b="1" dirty="0" err="1">
                <a:solidFill>
                  <a:sysClr val="windowText" lastClr="000000"/>
                </a:solidFill>
              </a:rPr>
              <a:t>الإستخلاصات</a:t>
            </a:r>
            <a:r>
              <a:rPr lang="ar-TN" sz="2000" b="1" dirty="0">
                <a:solidFill>
                  <a:sysClr val="windowText" lastClr="000000"/>
                </a:solidFill>
              </a:rPr>
              <a:t> على العقارات المبنية والأراضي الغير مبنية ضعيفة.</a:t>
            </a:r>
          </a:p>
          <a:p>
            <a:pPr algn="just" rtl="1"/>
            <a:endParaRPr lang="ar-TN" sz="2000" b="1" dirty="0">
              <a:solidFill>
                <a:sysClr val="windowText" lastClr="000000"/>
              </a:solidFill>
            </a:endParaRPr>
          </a:p>
          <a:p>
            <a:pPr algn="just" rtl="1"/>
            <a:endParaRPr lang="ar-TN" sz="2000" b="1" dirty="0">
              <a:solidFill>
                <a:sysClr val="windowText" lastClr="000000"/>
              </a:solidFill>
            </a:endParaRPr>
          </a:p>
          <a:p>
            <a:pPr algn="just" rtl="1"/>
            <a:r>
              <a:rPr lang="ar-TN" sz="2000" b="1" dirty="0">
                <a:solidFill>
                  <a:sysClr val="windowText" lastClr="000000"/>
                </a:solidFill>
              </a:rPr>
              <a:t>ضرورة الرفع من نسب </a:t>
            </a:r>
            <a:r>
              <a:rPr lang="ar-TN" sz="2000" b="1" dirty="0" err="1">
                <a:solidFill>
                  <a:sysClr val="windowText" lastClr="000000"/>
                </a:solidFill>
              </a:rPr>
              <a:t>الإستخلاصات</a:t>
            </a:r>
            <a:r>
              <a:rPr lang="ar-TN" sz="2000" b="1" dirty="0">
                <a:solidFill>
                  <a:sysClr val="windowText" lastClr="000000"/>
                </a:solidFill>
              </a:rPr>
              <a:t> لجميع </a:t>
            </a:r>
            <a:r>
              <a:rPr lang="ar-TN" sz="2000" b="1" dirty="0" err="1">
                <a:solidFill>
                  <a:sysClr val="windowText" lastClr="000000"/>
                </a:solidFill>
              </a:rPr>
              <a:t>المعاليم</a:t>
            </a:r>
            <a:r>
              <a:rPr lang="ar-TN" sz="2000" b="1" dirty="0">
                <a:solidFill>
                  <a:sysClr val="windowText" lastClr="000000"/>
                </a:solidFill>
              </a:rPr>
              <a:t> قصد تعبئة الموارد الذاتية للبلدية وتحسينها.</a:t>
            </a:r>
          </a:p>
        </p:txBody>
      </p:sp>
      <p:sp>
        <p:nvSpPr>
          <p:cNvPr id="13" name="Flèche vers le bas 12"/>
          <p:cNvSpPr/>
          <p:nvPr/>
        </p:nvSpPr>
        <p:spPr>
          <a:xfrm>
            <a:off x="4329684" y="4797152"/>
            <a:ext cx="458340"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1"/>
            <a:endParaRPr lang="ar-TN" sz="1100"/>
          </a:p>
        </p:txBody>
      </p:sp>
      <p:graphicFrame>
        <p:nvGraphicFramePr>
          <p:cNvPr id="14" name="Tableau 13"/>
          <p:cNvGraphicFramePr>
            <a:graphicFrameLocks noGrp="1"/>
          </p:cNvGraphicFramePr>
          <p:nvPr/>
        </p:nvGraphicFramePr>
        <p:xfrm>
          <a:off x="1961902" y="116632"/>
          <a:ext cx="5346402" cy="390525"/>
        </p:xfrm>
        <a:graphic>
          <a:graphicData uri="http://schemas.openxmlformats.org/drawingml/2006/table">
            <a:tbl>
              <a:tblPr rtl="1"/>
              <a:tblGrid>
                <a:gridCol w="5346402"/>
              </a:tblGrid>
              <a:tr h="390525">
                <a:tc>
                  <a:txBody>
                    <a:bodyPr/>
                    <a:lstStyle/>
                    <a:p>
                      <a:pPr algn="ctr" rtl="1" fontAlgn="ctr"/>
                      <a:r>
                        <a:rPr lang="ar-TN" sz="2400" b="1" i="0" u="none" strike="noStrike" dirty="0">
                          <a:latin typeface="Simplified Arabic"/>
                        </a:rPr>
                        <a:t>معدل خمس سنوات </a:t>
                      </a:r>
                      <a:r>
                        <a:rPr lang="ar-TN" sz="2400" b="1" i="0" u="none" strike="noStrike" dirty="0" err="1">
                          <a:latin typeface="Simplified Arabic"/>
                        </a:rPr>
                        <a:t>السابقة </a:t>
                      </a:r>
                      <a:r>
                        <a:rPr lang="ar-TN" sz="2400" b="1" i="0" u="none" strike="noStrike" dirty="0">
                          <a:latin typeface="Simplified Arabic"/>
                        </a:rPr>
                        <a:t>(2012-2016</a:t>
                      </a:r>
                      <a:r>
                        <a:rPr lang="ar-TN" sz="2400" b="1" i="0" u="none" strike="noStrike" dirty="0" err="1">
                          <a:latin typeface="Simplified Arabic"/>
                        </a:rPr>
                        <a:t>)</a:t>
                      </a:r>
                      <a:endParaRPr lang="ar-TN" sz="2400" b="1" i="0" u="none" strike="noStrike" dirty="0">
                        <a:latin typeface="Simplified Arabic"/>
                      </a:endParaRPr>
                    </a:p>
                  </a:txBody>
                  <a:tcPr marL="0" marR="0" marT="0" marB="0" anchor="ctr">
                    <a:lnL>
                      <a:noFill/>
                    </a:lnL>
                    <a:lnT>
                      <a:noFill/>
                    </a:lnT>
                    <a:lnB>
                      <a:noFill/>
                    </a:lnB>
                    <a:solidFill>
                      <a:srgbClr val="00B0F0"/>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08"/>
          <p:cNvSpPr txBox="1">
            <a:spLocks noChangeArrowheads="1"/>
          </p:cNvSpPr>
          <p:nvPr/>
        </p:nvSpPr>
        <p:spPr bwMode="auto">
          <a:xfrm>
            <a:off x="195291076" y="1371600"/>
            <a:ext cx="2819400" cy="44767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400" b="1" i="0" strike="noStrike">
                <a:solidFill>
                  <a:srgbClr val="000000"/>
                </a:solidFill>
                <a:latin typeface="Arial"/>
                <a:cs typeface="Arial"/>
              </a:rPr>
              <a:t>البلدية: وذرف</a:t>
            </a:r>
          </a:p>
        </p:txBody>
      </p:sp>
      <p:sp>
        <p:nvSpPr>
          <p:cNvPr id="7" name="Text Box 408"/>
          <p:cNvSpPr txBox="1">
            <a:spLocks noChangeArrowheads="1"/>
          </p:cNvSpPr>
          <p:nvPr/>
        </p:nvSpPr>
        <p:spPr bwMode="auto">
          <a:xfrm>
            <a:off x="195291076" y="1371600"/>
            <a:ext cx="2819400" cy="44767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sp>
        <p:nvSpPr>
          <p:cNvPr id="9" name="ZoneTexte 8"/>
          <p:cNvSpPr txBox="1"/>
          <p:nvPr/>
        </p:nvSpPr>
        <p:spPr>
          <a:xfrm>
            <a:off x="1979712" y="188640"/>
            <a:ext cx="4536504" cy="646331"/>
          </a:xfrm>
          <a:prstGeom prst="rect">
            <a:avLst/>
          </a:prstGeom>
          <a:noFill/>
        </p:spPr>
        <p:txBody>
          <a:bodyPr wrap="square" rtlCol="0">
            <a:spAutoFit/>
          </a:bodyPr>
          <a:lstStyle/>
          <a:p>
            <a:pPr algn="ctr"/>
            <a:r>
              <a:rPr lang="ar-TN" sz="3600" b="1" dirty="0" err="1" smtClean="0"/>
              <a:t>3.</a:t>
            </a:r>
            <a:r>
              <a:rPr lang="ar-TN" sz="3600" b="1" dirty="0" smtClean="0"/>
              <a:t> هيكلة نفقات العنوان الأول</a:t>
            </a:r>
            <a:endParaRPr lang="fr-FR" sz="3600" b="1" dirty="0"/>
          </a:p>
        </p:txBody>
      </p:sp>
      <p:graphicFrame>
        <p:nvGraphicFramePr>
          <p:cNvPr id="10" name="Tableau 9"/>
          <p:cNvGraphicFramePr>
            <a:graphicFrameLocks noGrp="1"/>
          </p:cNvGraphicFramePr>
          <p:nvPr/>
        </p:nvGraphicFramePr>
        <p:xfrm>
          <a:off x="323531" y="1340767"/>
          <a:ext cx="8136901" cy="3384376"/>
        </p:xfrm>
        <a:graphic>
          <a:graphicData uri="http://schemas.openxmlformats.org/drawingml/2006/table">
            <a:tbl>
              <a:tblPr rtl="1"/>
              <a:tblGrid>
                <a:gridCol w="1865425"/>
                <a:gridCol w="802944"/>
                <a:gridCol w="867828"/>
                <a:gridCol w="867828"/>
                <a:gridCol w="867828"/>
                <a:gridCol w="867828"/>
                <a:gridCol w="113548"/>
                <a:gridCol w="1030039"/>
                <a:gridCol w="139906"/>
                <a:gridCol w="713727"/>
              </a:tblGrid>
              <a:tr h="885232">
                <a:tc>
                  <a:txBody>
                    <a:bodyPr/>
                    <a:lstStyle/>
                    <a:p>
                      <a:pPr algn="r" rtl="1" fontAlgn="b"/>
                      <a:endParaRPr lang="fr-FR" sz="1600" b="0" i="0" u="none" strike="noStrike">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ar-TN" sz="1600" b="1" i="0" u="none" strike="noStrike">
                          <a:latin typeface="Simplified Arabic"/>
                        </a:rPr>
                        <a:t>معدل(2012-2016)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2016-2012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64885">
                <a:tc>
                  <a:txBody>
                    <a:bodyPr/>
                    <a:lstStyle/>
                    <a:p>
                      <a:pPr algn="ctr" rtl="0" fontAlgn="ctr"/>
                      <a:endParaRPr lang="fr-FR" sz="1600" b="1" i="0" u="none" strike="noStrike">
                        <a:latin typeface="Simplified Arabic"/>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a:noFill/>
                    </a:lnT>
                    <a:lnB>
                      <a:noFill/>
                    </a:lnB>
                  </a:tcPr>
                </a:tc>
                <a:tc>
                  <a:txBody>
                    <a:bodyPr/>
                    <a:lstStyle/>
                    <a:p>
                      <a:pPr algn="ctr" rtl="0" fontAlgn="ctr"/>
                      <a:endParaRPr lang="fr-FR" sz="1600" b="0" i="0"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ctr" rtl="1" fontAlgn="ctr"/>
                      <a:r>
                        <a:rPr lang="ar-TN" sz="1600" b="1" i="1" u="none" strike="noStrike">
                          <a:latin typeface="Simplified Arabic"/>
                        </a:rPr>
                        <a:t>نسبة النمو</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300">
                <a:tc>
                  <a:txBody>
                    <a:bodyPr/>
                    <a:lstStyle/>
                    <a:p>
                      <a:pPr algn="r" rtl="1" fontAlgn="ctr"/>
                      <a:r>
                        <a:rPr lang="ar-TN" sz="1600" b="1" i="0" u="none" strike="noStrike">
                          <a:solidFill>
                            <a:srgbClr val="FFFFFF"/>
                          </a:solidFill>
                          <a:latin typeface="Simplified Arabic"/>
                        </a:rPr>
                        <a:t> التأجير العمومي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latin typeface="Simplified Arabic"/>
                        </a:rPr>
                        <a:t>295 620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292 001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296 329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317 201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333 958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307 022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2300">
                <a:tc>
                  <a:txBody>
                    <a:bodyPr/>
                    <a:lstStyle/>
                    <a:p>
                      <a:pPr algn="r" rtl="1" fontAlgn="ctr"/>
                      <a:r>
                        <a:rPr lang="ar-TN" sz="1600" b="1" i="0" u="none" strike="noStrike">
                          <a:solidFill>
                            <a:srgbClr val="FFFFFF"/>
                          </a:solidFill>
                          <a:latin typeface="Simplified Arabic"/>
                        </a:rPr>
                        <a:t> وسائل المصالح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latin typeface="Simplified Arabic"/>
                        </a:rPr>
                        <a:t>176 805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236 037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172 337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243 788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224 114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210 616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2300">
                <a:tc>
                  <a:txBody>
                    <a:bodyPr/>
                    <a:lstStyle/>
                    <a:p>
                      <a:pPr algn="r" rtl="1" fontAlgn="ctr"/>
                      <a:r>
                        <a:rPr lang="ar-TN" sz="1600" b="1" i="0" u="none" strike="noStrike">
                          <a:solidFill>
                            <a:srgbClr val="FFFFFF"/>
                          </a:solidFill>
                          <a:latin typeface="Simplified Arabic"/>
                        </a:rPr>
                        <a:t> التدخل العمومي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66FF"/>
                    </a:solidFill>
                  </a:tcPr>
                </a:tc>
                <a:tc>
                  <a:txBody>
                    <a:bodyPr/>
                    <a:lstStyle/>
                    <a:p>
                      <a:pPr algn="ctr" rtl="0" fontAlgn="ctr"/>
                      <a:r>
                        <a:rPr lang="fr-FR" sz="1600" b="1" i="0" u="none" strike="noStrike">
                          <a:latin typeface="Simplified Arabic"/>
                        </a:rPr>
                        <a:t>209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600" b="1" i="0" u="none" strike="noStrike">
                          <a:latin typeface="Simplified Arabic"/>
                        </a:rPr>
                        <a:t>6 603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1 362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137,0%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2300">
                <a:tc>
                  <a:txBody>
                    <a:bodyPr/>
                    <a:lstStyle/>
                    <a:p>
                      <a:pPr algn="r" rtl="1" fontAlgn="ctr"/>
                      <a:r>
                        <a:rPr lang="ar-TN" sz="1600" b="1" i="0" u="none" strike="noStrike">
                          <a:solidFill>
                            <a:srgbClr val="FFFFFF"/>
                          </a:solidFill>
                          <a:latin typeface="Simplified Arabic"/>
                        </a:rPr>
                        <a:t> فوائد الدين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algn="ctr" rtl="0" fontAlgn="ctr"/>
                      <a:r>
                        <a:rPr lang="fr-FR" sz="1600" b="1" i="0" u="none" strike="noStrike">
                          <a:latin typeface="Simplified Arabic"/>
                        </a:rPr>
                        <a:t>48 710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40 970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36 024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32 400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54 780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42 577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5059">
                <a:tc>
                  <a:txBody>
                    <a:bodyPr/>
                    <a:lstStyle/>
                    <a:p>
                      <a:pPr algn="r" rtl="1" fontAlgn="ctr"/>
                      <a:r>
                        <a:rPr lang="ar-TN" sz="1600" b="1" i="0" u="none" strike="noStrike">
                          <a:latin typeface="Simplified Arabic"/>
                        </a:rPr>
                        <a:t>جملة نفقات العنوان الأول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521 344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569 008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504 690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593 388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619 454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solidFill>
                            <a:srgbClr val="FFFFFF"/>
                          </a:solidFill>
                          <a:latin typeface="Simplified Arabic"/>
                        </a:rPr>
                        <a:t>561 577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dirty="0">
                          <a:solidFill>
                            <a:srgbClr val="FFFFFF"/>
                          </a:solidFill>
                          <a:latin typeface="Simplified Arabic"/>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11" name="Text Box 408"/>
          <p:cNvSpPr txBox="1">
            <a:spLocks noChangeArrowheads="1"/>
          </p:cNvSpPr>
          <p:nvPr/>
        </p:nvSpPr>
        <p:spPr bwMode="auto">
          <a:xfrm>
            <a:off x="195291076" y="1371600"/>
            <a:ext cx="2819400" cy="44767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aphique 16"/>
          <p:cNvGraphicFramePr>
            <a:graphicFrameLocks/>
          </p:cNvGraphicFramePr>
          <p:nvPr/>
        </p:nvGraphicFramePr>
        <p:xfrm>
          <a:off x="4551487" y="289942"/>
          <a:ext cx="2000250" cy="3057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Graphique 17"/>
          <p:cNvGraphicFramePr>
            <a:graphicFrameLocks/>
          </p:cNvGraphicFramePr>
          <p:nvPr/>
        </p:nvGraphicFramePr>
        <p:xfrm>
          <a:off x="2313112" y="299467"/>
          <a:ext cx="2219325"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Graphique 18"/>
          <p:cNvGraphicFramePr>
            <a:graphicFrameLocks/>
          </p:cNvGraphicFramePr>
          <p:nvPr/>
        </p:nvGraphicFramePr>
        <p:xfrm>
          <a:off x="179512" y="289942"/>
          <a:ext cx="2124075" cy="30670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Graphique 19"/>
          <p:cNvGraphicFramePr>
            <a:graphicFrameLocks/>
          </p:cNvGraphicFramePr>
          <p:nvPr/>
        </p:nvGraphicFramePr>
        <p:xfrm>
          <a:off x="1403648" y="3573016"/>
          <a:ext cx="2505075" cy="30956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Graphique 20"/>
          <p:cNvGraphicFramePr>
            <a:graphicFrameLocks/>
          </p:cNvGraphicFramePr>
          <p:nvPr/>
        </p:nvGraphicFramePr>
        <p:xfrm>
          <a:off x="5220072" y="3356992"/>
          <a:ext cx="2124075" cy="30670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2" name="Graphique 21"/>
          <p:cNvGraphicFramePr>
            <a:graphicFrameLocks/>
          </p:cNvGraphicFramePr>
          <p:nvPr/>
        </p:nvGraphicFramePr>
        <p:xfrm>
          <a:off x="6551737" y="270892"/>
          <a:ext cx="2000250" cy="305752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55576" y="404661"/>
          <a:ext cx="7608166" cy="5904657"/>
        </p:xfrm>
        <a:graphic>
          <a:graphicData uri="http://schemas.openxmlformats.org/drawingml/2006/table">
            <a:tbl>
              <a:tblPr rtl="1"/>
              <a:tblGrid>
                <a:gridCol w="1741286"/>
                <a:gridCol w="751143"/>
                <a:gridCol w="811841"/>
                <a:gridCol w="811841"/>
                <a:gridCol w="811841"/>
                <a:gridCol w="811841"/>
                <a:gridCol w="106222"/>
                <a:gridCol w="963588"/>
                <a:gridCol w="130881"/>
                <a:gridCol w="667682"/>
              </a:tblGrid>
              <a:tr h="312923">
                <a:tc gridSpan="3">
                  <a:txBody>
                    <a:bodyPr/>
                    <a:lstStyle/>
                    <a:p>
                      <a:pPr algn="ctr" rtl="1" fontAlgn="ctr"/>
                      <a:r>
                        <a:rPr lang="ar-TN" sz="1600" b="1" i="0" u="none" strike="noStrike" dirty="0">
                          <a:latin typeface="Simplified Arabic"/>
                        </a:rPr>
                        <a:t>معدل الخمس سنوات </a:t>
                      </a:r>
                      <a:r>
                        <a:rPr lang="ar-TN" sz="1600" b="1" i="0" u="none" strike="noStrike" dirty="0" err="1">
                          <a:latin typeface="Simplified Arabic"/>
                        </a:rPr>
                        <a:t>السابقة </a:t>
                      </a:r>
                      <a:r>
                        <a:rPr lang="ar-TN" sz="1600" b="1" i="0" u="none" strike="noStrike" dirty="0">
                          <a:latin typeface="Simplified Arabic"/>
                        </a:rPr>
                        <a:t>(2012-2016</a:t>
                      </a:r>
                      <a:r>
                        <a:rPr lang="ar-TN" sz="1600" b="1" i="0" u="none" strike="noStrike" dirty="0" err="1">
                          <a:latin typeface="Simplified Arabic"/>
                        </a:rPr>
                        <a:t>)</a:t>
                      </a:r>
                      <a:endParaRPr lang="ar-TN" sz="1600" b="1" i="0" u="none" strike="noStrike" dirty="0">
                        <a:latin typeface="Simplified Arabic"/>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fr-FR"/>
                    </a:p>
                  </a:txBody>
                  <a:tcPr/>
                </a:tc>
                <a:tc hMerge="1">
                  <a:txBody>
                    <a:bodyPr/>
                    <a:lstStyle/>
                    <a:p>
                      <a:endParaRPr lang="fr-FR"/>
                    </a:p>
                  </a:txBody>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dirty="0">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dirty="0">
                        <a:latin typeface="Arial"/>
                      </a:endParaRPr>
                    </a:p>
                  </a:txBody>
                  <a:tcPr marL="0" marR="0" marT="0" marB="0" anchor="b">
                    <a:lnL>
                      <a:noFill/>
                    </a:lnL>
                    <a:lnR>
                      <a:noFill/>
                    </a:lnR>
                    <a:lnT>
                      <a:noFill/>
                    </a:lnT>
                    <a:lnB>
                      <a:noFill/>
                    </a:lnB>
                  </a:tcPr>
                </a:tc>
              </a:tr>
              <a:tr h="625845">
                <a:tc>
                  <a:txBody>
                    <a:bodyPr/>
                    <a:lstStyle/>
                    <a:p>
                      <a:pPr algn="r" rtl="1" fontAlgn="ctr"/>
                      <a:r>
                        <a:rPr lang="ar-TN" sz="1600" b="1" i="0" u="none" strike="noStrike">
                          <a:latin typeface="Simplified Arabic"/>
                        </a:rPr>
                        <a:t>1- مؤشرات هيكلة النفقات:</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gridSpan="2">
                  <a:txBody>
                    <a:bodyPr/>
                    <a:lstStyle/>
                    <a:p>
                      <a:pPr algn="r" rtl="1" fontAlgn="ctr"/>
                      <a:r>
                        <a:rPr lang="ar-TN" sz="1600" b="1" i="0" u="none" strike="noStrike">
                          <a:solidFill>
                            <a:srgbClr val="FFFFFF"/>
                          </a:solidFill>
                          <a:latin typeface="Simplified Arabic"/>
                        </a:rPr>
                        <a:t>  نسبة التأجير من (نفقات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ctr" rtl="0" fontAlgn="ctr"/>
                      <a:r>
                        <a:rPr lang="fr-FR" sz="1600" b="1" i="0" u="none" strike="noStrike">
                          <a:solidFill>
                            <a:srgbClr val="FFFFFF"/>
                          </a:solidFill>
                          <a:latin typeface="Simplified Arabic"/>
                        </a:rPr>
                        <a:t>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r" rtl="1" fontAlgn="b"/>
                      <a:endParaRPr lang="fr-FR" sz="1600" b="0" i="0" u="none" strike="noStrike">
                        <a:latin typeface="Arial"/>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gridSpan="2">
                  <a:txBody>
                    <a:bodyPr/>
                    <a:lstStyle/>
                    <a:p>
                      <a:pPr algn="r" rtl="1" fontAlgn="ctr"/>
                      <a:r>
                        <a:rPr lang="ar-TN" sz="1600" b="1" i="0" u="none" strike="noStrike">
                          <a:solidFill>
                            <a:srgbClr val="FFFFFF"/>
                          </a:solidFill>
                          <a:latin typeface="Simplified Arabic"/>
                        </a:rPr>
                        <a:t>  نسبة وسائل المصالح من (نفقات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ctr" rtl="0" fontAlgn="ctr"/>
                      <a:r>
                        <a:rPr lang="fr-FR" sz="1600" b="1" i="0" u="none" strike="noStrike">
                          <a:solidFill>
                            <a:srgbClr val="FFFFFF"/>
                          </a:solidFill>
                          <a:latin typeface="Simplified Arabic"/>
                        </a:rPr>
                        <a:t>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gridSpan="2">
                  <a:txBody>
                    <a:bodyPr/>
                    <a:lstStyle/>
                    <a:p>
                      <a:pPr algn="r" rtl="1" fontAlgn="ctr"/>
                      <a:r>
                        <a:rPr lang="ar-TN" sz="1600" b="1" i="0" u="none" strike="noStrike">
                          <a:solidFill>
                            <a:srgbClr val="FFFFFF"/>
                          </a:solidFill>
                          <a:latin typeface="Simplified Arabic"/>
                        </a:rPr>
                        <a:t>  نسبة (التأجير+ وسائل المصالح) من (نفقات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ctr" rtl="0" fontAlgn="ctr"/>
                      <a:r>
                        <a:rPr lang="fr-FR" sz="1600" b="1" i="0" u="none" strike="noStrike">
                          <a:solidFill>
                            <a:srgbClr val="FFFFFF"/>
                          </a:solidFill>
                          <a:latin typeface="Simplified Arabic"/>
                        </a:rPr>
                        <a:t>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a:txBody>
                    <a:bodyPr/>
                    <a:lstStyle/>
                    <a:p>
                      <a:pPr algn="r" rtl="1" fontAlgn="ctr"/>
                      <a:r>
                        <a:rPr lang="ar-TN" sz="1600" b="1" i="0" u="none" strike="noStrike">
                          <a:latin typeface="Simplified Arabic"/>
                        </a:rPr>
                        <a:t>2- مؤشرات هامش التصرف:</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584974">
                <a:tc gridSpan="2">
                  <a:txBody>
                    <a:bodyPr/>
                    <a:lstStyle/>
                    <a:p>
                      <a:pPr algn="r" rtl="1" fontAlgn="ctr"/>
                      <a:r>
                        <a:rPr lang="ar-TN" sz="1600" b="1" i="0" u="none" strike="noStrike">
                          <a:solidFill>
                            <a:srgbClr val="FFFFFF"/>
                          </a:solidFill>
                          <a:latin typeface="Simplified Arabic"/>
                        </a:rPr>
                        <a:t>  نسبة التأجير من (الموارد الذاتية)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r" rtl="1" fontAlgn="b"/>
                      <a:r>
                        <a:rPr lang="fr-FR" sz="1600" b="1" i="0" u="none" strike="noStrike">
                          <a:solidFill>
                            <a:srgbClr val="FFFFFF"/>
                          </a:solidFill>
                          <a:latin typeface="Simplified Arabic"/>
                        </a:rPr>
                        <a:t>109%</a:t>
                      </a:r>
                      <a:endParaRPr lang="fr-FR" sz="16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gridSpan="2">
                  <a:txBody>
                    <a:bodyPr/>
                    <a:lstStyle/>
                    <a:p>
                      <a:pPr algn="r" rtl="1" fontAlgn="ctr"/>
                      <a:r>
                        <a:rPr lang="ar-TN" sz="1600" b="1" i="0" u="none" strike="noStrike">
                          <a:solidFill>
                            <a:srgbClr val="FFFFFF"/>
                          </a:solidFill>
                          <a:latin typeface="Simplified Arabic"/>
                        </a:rPr>
                        <a:t>  نسبة التأجير من (موارد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ctr" rtl="0" fontAlgn="ctr"/>
                      <a:r>
                        <a:rPr lang="fr-FR" sz="1600" b="1" i="0" u="none" strike="noStrike">
                          <a:solidFill>
                            <a:srgbClr val="FFFFFF"/>
                          </a:solidFill>
                          <a:latin typeface="Simplified Arabic"/>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gridSpan="2">
                  <a:txBody>
                    <a:bodyPr/>
                    <a:lstStyle/>
                    <a:p>
                      <a:pPr algn="r" rtl="1" fontAlgn="ctr"/>
                      <a:r>
                        <a:rPr lang="ar-TN" sz="1600" b="1" i="0" u="none" strike="noStrike">
                          <a:solidFill>
                            <a:srgbClr val="FFFFFF"/>
                          </a:solidFill>
                          <a:latin typeface="Simplified Arabic"/>
                        </a:rPr>
                        <a:t>  نسبة وسائل المصالح من (موارد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ctr" rtl="0" fontAlgn="ctr"/>
                      <a:r>
                        <a:rPr lang="fr-FR" sz="1600" b="1" i="0" u="none" strike="noStrike">
                          <a:solidFill>
                            <a:srgbClr val="FFFFFF"/>
                          </a:solidFill>
                          <a:latin typeface="Simplified Arabic"/>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r>
              <a:tr h="625845">
                <a:tc gridSpan="2">
                  <a:txBody>
                    <a:bodyPr/>
                    <a:lstStyle/>
                    <a:p>
                      <a:pPr algn="r" rtl="1" fontAlgn="ctr"/>
                      <a:r>
                        <a:rPr lang="ar-TN" sz="1600" b="1" i="0" u="none" strike="noStrike">
                          <a:solidFill>
                            <a:srgbClr val="FFFFFF"/>
                          </a:solidFill>
                          <a:latin typeface="Simplified Arabic"/>
                        </a:rPr>
                        <a:t>  نسبة (التأجير+ وسائل المصالح) من ( موارد العنوان الأول)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a:txBody>
                    <a:bodyPr/>
                    <a:lstStyle/>
                    <a:p>
                      <a:pPr algn="ctr" rtl="0" fontAlgn="ctr"/>
                      <a:r>
                        <a:rPr lang="fr-FR" sz="1600" b="1" i="0" u="none" strike="noStrike">
                          <a:solidFill>
                            <a:srgbClr val="FFFFFF"/>
                          </a:solidFill>
                          <a:latin typeface="Simplified Arabic"/>
                        </a:rPr>
                        <a:t>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l" rtl="0" fontAlgn="b"/>
                      <a:endParaRPr lang="fr-FR" sz="160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dirty="0">
                        <a:latin typeface="Arial"/>
                      </a:endParaRPr>
                    </a:p>
                  </a:txBody>
                  <a:tcPr marL="0" marR="0" marT="0" marB="0" anchor="b">
                    <a:lnL>
                      <a:noFill/>
                    </a:lnL>
                    <a:lnR>
                      <a:noFill/>
                    </a:lnR>
                    <a:lnT>
                      <a:noFill/>
                    </a:lnT>
                    <a:lnB>
                      <a:noFill/>
                    </a:lnB>
                  </a:tcPr>
                </a:tc>
                <a:tc>
                  <a:txBody>
                    <a:bodyPr/>
                    <a:lstStyle/>
                    <a:p>
                      <a:pPr algn="l" rtl="0" fontAlgn="b"/>
                      <a:endParaRPr lang="fr-FR" sz="1600" b="0" i="0" u="none" strike="noStrike">
                        <a:latin typeface="Arial"/>
                      </a:endParaRPr>
                    </a:p>
                  </a:txBody>
                  <a:tcPr marL="0" marR="0" marT="0" marB="0" anchor="b">
                    <a:lnL>
                      <a:noFill/>
                    </a:lnL>
                    <a:lnR>
                      <a:noFill/>
                    </a:lnR>
                    <a:lnT>
                      <a:noFill/>
                    </a:lnT>
                    <a:lnB>
                      <a:noFill/>
                    </a:lnB>
                  </a:tcPr>
                </a:tc>
                <a:tc>
                  <a:txBody>
                    <a:bodyPr/>
                    <a:lstStyle/>
                    <a:p>
                      <a:pPr algn="l" rtl="0" fontAlgn="b"/>
                      <a:endParaRPr lang="fr-FR" sz="1600" b="0" i="0" u="none" strike="noStrike" dirty="0">
                        <a:latin typeface="Arial"/>
                      </a:endParaRPr>
                    </a:p>
                  </a:txBody>
                  <a:tcPr marL="0" marR="0" marT="0" marB="0" anchor="b">
                    <a:lnL>
                      <a:noFill/>
                    </a:lnL>
                    <a:lnR>
                      <a:noFill/>
                    </a:lnR>
                    <a:lnT>
                      <a:noFill/>
                    </a:lnT>
                    <a:lnB>
                      <a:noFill/>
                    </a:lnB>
                  </a:tcPr>
                </a:tc>
              </a:tr>
            </a:tbl>
          </a:graphicData>
        </a:graphic>
      </p:graphicFrame>
      <p:sp>
        <p:nvSpPr>
          <p:cNvPr id="5" name="Rectangle 4"/>
          <p:cNvSpPr/>
          <p:nvPr/>
        </p:nvSpPr>
        <p:spPr>
          <a:xfrm>
            <a:off x="186194700" y="10182224"/>
            <a:ext cx="7086600" cy="2247901"/>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TN" sz="2000" b="1">
                <a:solidFill>
                  <a:sysClr val="windowText" lastClr="000000"/>
                </a:solidFill>
              </a:rPr>
              <a:t>أهم نفقات العنوان الأول</a:t>
            </a:r>
            <a:r>
              <a:rPr lang="ar-TN" sz="2000" b="1" baseline="0">
                <a:solidFill>
                  <a:sysClr val="windowText" lastClr="000000"/>
                </a:solidFill>
              </a:rPr>
              <a:t> نذكر التأجير العمومي ووسائل المصالح.</a:t>
            </a:r>
          </a:p>
          <a:p>
            <a:pPr algn="just" rtl="1"/>
            <a:r>
              <a:rPr lang="ar-TN" sz="2000" b="1" baseline="0">
                <a:solidFill>
                  <a:sysClr val="windowText" lastClr="000000"/>
                </a:solidFill>
              </a:rPr>
              <a:t> </a:t>
            </a:r>
            <a:endParaRPr lang="ar-TN" sz="2000" b="1">
              <a:solidFill>
                <a:sysClr val="windowText" lastClr="000000"/>
              </a:solidFill>
            </a:endParaRPr>
          </a:p>
        </p:txBody>
      </p:sp>
      <p:sp>
        <p:nvSpPr>
          <p:cNvPr id="6" name="Rectangle 5"/>
          <p:cNvSpPr/>
          <p:nvPr/>
        </p:nvSpPr>
        <p:spPr>
          <a:xfrm>
            <a:off x="186185176" y="12868275"/>
            <a:ext cx="7048500" cy="3771900"/>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1"/>
            <a:r>
              <a:rPr lang="ar-TN" sz="2000" b="1">
                <a:solidFill>
                  <a:sysClr val="windowText" lastClr="000000"/>
                </a:solidFill>
              </a:rPr>
              <a:t>- معدل نسبة التأجير من موارد العنوان الأول</a:t>
            </a:r>
            <a:r>
              <a:rPr lang="ar-TN" sz="2000" b="1" baseline="0">
                <a:solidFill>
                  <a:sysClr val="windowText" lastClr="000000"/>
                </a:solidFill>
              </a:rPr>
              <a:t> للفترة (2012-2016) تمثل </a:t>
            </a:r>
            <a:r>
              <a:rPr lang="ar-TN" sz="2000" b="1" baseline="0">
                <a:solidFill>
                  <a:sysClr val="windowText" lastClr="000000"/>
                </a:solidFill>
                <a:latin typeface="+mn-lt"/>
                <a:ea typeface="+mn-ea"/>
                <a:cs typeface="+mn-cs"/>
              </a:rPr>
              <a:t>4</a:t>
            </a:r>
            <a:r>
              <a:rPr lang="fr-FR" sz="2000" b="1" baseline="0">
                <a:solidFill>
                  <a:sysClr val="windowText" lastClr="000000"/>
                </a:solidFill>
                <a:latin typeface="Arial (Corps)"/>
                <a:ea typeface="+mn-ea"/>
                <a:cs typeface="+mn-cs"/>
              </a:rPr>
              <a:t>4</a:t>
            </a:r>
            <a:r>
              <a:rPr lang="ar-TN" sz="2000" b="1" baseline="0">
                <a:solidFill>
                  <a:sysClr val="windowText" lastClr="000000"/>
                </a:solidFill>
                <a:latin typeface="+mn-lt"/>
                <a:ea typeface="+mn-ea"/>
                <a:cs typeface="+mn-cs"/>
              </a:rPr>
              <a:t> </a:t>
            </a:r>
            <a:r>
              <a:rPr lang="fr-FR" sz="2000" b="1" baseline="0">
                <a:solidFill>
                  <a:sysClr val="windowText" lastClr="000000"/>
                </a:solidFill>
                <a:latin typeface="+mn-lt"/>
                <a:ea typeface="+mn-ea"/>
                <a:cs typeface="+mn-cs"/>
              </a:rPr>
              <a:t>%</a:t>
            </a:r>
            <a:r>
              <a:rPr lang="ar-TN" sz="2000" b="1" baseline="0">
                <a:solidFill>
                  <a:sysClr val="windowText" lastClr="000000"/>
                </a:solidFill>
                <a:latin typeface="+mn-lt"/>
                <a:ea typeface="+mn-ea"/>
                <a:cs typeface="+mn-cs"/>
              </a:rPr>
              <a:t> </a:t>
            </a:r>
            <a:r>
              <a:rPr lang="ar-TN" sz="2000" b="1" baseline="0">
                <a:solidFill>
                  <a:sysClr val="windowText" lastClr="000000"/>
                </a:solidFill>
              </a:rPr>
              <a:t>وهي نسبة مقبولة بالمقارنة مع المعدل الوطني الذي لا يجب أن يتعدى 45 </a:t>
            </a:r>
            <a:r>
              <a:rPr lang="fr-FR" sz="2000" b="1" baseline="0">
                <a:solidFill>
                  <a:sysClr val="windowText" lastClr="000000"/>
                </a:solidFill>
              </a:rPr>
              <a:t>%</a:t>
            </a:r>
            <a:r>
              <a:rPr lang="ar-TN" sz="2000" b="1" baseline="0">
                <a:solidFill>
                  <a:sysClr val="windowText" lastClr="000000"/>
                </a:solidFill>
              </a:rPr>
              <a:t> .</a:t>
            </a:r>
          </a:p>
          <a:p>
            <a:pPr algn="ctr" rtl="1"/>
            <a:endParaRPr lang="ar-TN" sz="2000" b="1" baseline="0">
              <a:solidFill>
                <a:sysClr val="windowText" lastClr="000000"/>
              </a:solidFill>
            </a:endParaRPr>
          </a:p>
          <a:p>
            <a:pPr algn="ctr" rtl="1"/>
            <a:r>
              <a:rPr lang="ar-TN" sz="2000" b="1" baseline="0">
                <a:solidFill>
                  <a:sysClr val="windowText" lastClr="000000"/>
                </a:solidFill>
              </a:rPr>
              <a:t>- </a:t>
            </a:r>
            <a:r>
              <a:rPr lang="ar-TN" sz="2000" b="1">
                <a:solidFill>
                  <a:sysClr val="windowText" lastClr="000000"/>
                </a:solidFill>
                <a:latin typeface="+mn-lt"/>
                <a:ea typeface="+mn-ea"/>
                <a:cs typeface="+mn-cs"/>
              </a:rPr>
              <a:t>معدل نسبة ( التأجير + وسائل المصالح) من موارد العنوان الأول للفترة (2012-2016) تمثل 74 </a:t>
            </a:r>
            <a:r>
              <a:rPr lang="fr-FR" sz="2000" b="1">
                <a:solidFill>
                  <a:sysClr val="windowText" lastClr="000000"/>
                </a:solidFill>
                <a:latin typeface="+mn-lt"/>
                <a:ea typeface="+mn-ea"/>
                <a:cs typeface="+mn-cs"/>
              </a:rPr>
              <a:t>%</a:t>
            </a:r>
            <a:r>
              <a:rPr lang="ar-TN" sz="2000" b="1">
                <a:solidFill>
                  <a:sysClr val="windowText" lastClr="000000"/>
                </a:solidFill>
                <a:latin typeface="+mn-lt"/>
                <a:ea typeface="+mn-ea"/>
                <a:cs typeface="+mn-cs"/>
              </a:rPr>
              <a:t>. </a:t>
            </a:r>
          </a:p>
          <a:p>
            <a:pPr algn="ctr" rtl="1"/>
            <a:endParaRPr lang="ar-TN" sz="2000" b="1">
              <a:solidFill>
                <a:sysClr val="windowText" lastClr="000000"/>
              </a:solidFill>
              <a:latin typeface="+mn-lt"/>
              <a:ea typeface="+mn-ea"/>
              <a:cs typeface="+mn-cs"/>
            </a:endParaRPr>
          </a:p>
          <a:p>
            <a:pPr algn="ctr" rtl="1"/>
            <a:endParaRPr lang="ar-TN" sz="2000" b="1">
              <a:solidFill>
                <a:sysClr val="windowText" lastClr="000000"/>
              </a:solidFill>
              <a:latin typeface="+mn-lt"/>
              <a:ea typeface="+mn-ea"/>
              <a:cs typeface="+mn-cs"/>
            </a:endParaRPr>
          </a:p>
          <a:p>
            <a:pPr algn="ctr" rtl="1"/>
            <a:endParaRPr lang="ar-TN" sz="2000" b="1">
              <a:solidFill>
                <a:sysClr val="windowText" lastClr="000000"/>
              </a:solidFill>
              <a:latin typeface="+mn-lt"/>
              <a:ea typeface="+mn-ea"/>
              <a:cs typeface="+mn-cs"/>
            </a:endParaRPr>
          </a:p>
          <a:p>
            <a:pPr algn="ctr" rtl="1"/>
            <a:r>
              <a:rPr lang="ar-TN" sz="2000" b="1">
                <a:solidFill>
                  <a:sysClr val="windowText" lastClr="000000"/>
                </a:solidFill>
                <a:latin typeface="+mn-lt"/>
                <a:ea typeface="+mn-ea"/>
                <a:cs typeface="+mn-cs"/>
              </a:rPr>
              <a:t>ضرورة المزيد من تعبئة الموارد الذاتية والترشيد في النفقات قصد الرفع في مستوى هامش التصرف. </a:t>
            </a:r>
          </a:p>
          <a:p>
            <a:pPr algn="ctr" rtl="1"/>
            <a:endParaRPr lang="ar-TN" sz="2000" b="1">
              <a:solidFill>
                <a:sysClr val="windowText" lastClr="000000"/>
              </a:solidFill>
              <a:latin typeface="+mn-lt"/>
              <a:ea typeface="+mn-ea"/>
              <a:cs typeface="+mn-cs"/>
            </a:endParaRPr>
          </a:p>
          <a:p>
            <a:pPr algn="ctr" rtl="1"/>
            <a:endParaRPr lang="ar-TN" sz="2000" b="1">
              <a:solidFill>
                <a:sysClr val="windowText" lastClr="000000"/>
              </a:solidFill>
              <a:latin typeface="+mn-lt"/>
              <a:ea typeface="+mn-ea"/>
              <a:cs typeface="+mn-cs"/>
            </a:endParaRPr>
          </a:p>
          <a:p>
            <a:pPr algn="ctr" rtl="1"/>
            <a:endParaRPr lang="ar-TN" sz="2000" b="1">
              <a:solidFill>
                <a:sysClr val="windowText" lastClr="000000"/>
              </a:solidFill>
              <a:latin typeface="+mn-lt"/>
              <a:ea typeface="+mn-ea"/>
              <a:cs typeface="+mn-cs"/>
            </a:endParaRPr>
          </a:p>
          <a:p>
            <a:pPr algn="ctr" rtl="1"/>
            <a:endParaRPr lang="ar-TN" sz="2000" b="1" baseline="0">
              <a:solidFill>
                <a:sysClr val="windowText" lastClr="000000"/>
              </a:solidFill>
            </a:endParaRPr>
          </a:p>
          <a:p>
            <a:pPr algn="ctr" rtl="1"/>
            <a:endParaRPr lang="ar-TN" sz="2000" b="1">
              <a:solidFill>
                <a:sysClr val="windowText" lastClr="000000"/>
              </a:solidFill>
            </a:endParaRPr>
          </a:p>
        </p:txBody>
      </p:sp>
      <p:sp>
        <p:nvSpPr>
          <p:cNvPr id="7" name="Flèche vers le bas 6"/>
          <p:cNvSpPr/>
          <p:nvPr/>
        </p:nvSpPr>
        <p:spPr>
          <a:xfrm>
            <a:off x="189452250" y="14478000"/>
            <a:ext cx="484632" cy="723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1"/>
            <a:endParaRPr lang="ar-TN" sz="1100"/>
          </a:p>
        </p:txBody>
      </p:sp>
      <p:sp>
        <p:nvSpPr>
          <p:cNvPr id="8" name="Rectangle 7"/>
          <p:cNvSpPr/>
          <p:nvPr/>
        </p:nvSpPr>
        <p:spPr>
          <a:xfrm>
            <a:off x="251520" y="1412776"/>
            <a:ext cx="4680520" cy="1800200"/>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TN" sz="2000" b="1" dirty="0">
                <a:solidFill>
                  <a:sysClr val="windowText" lastClr="000000"/>
                </a:solidFill>
              </a:rPr>
              <a:t>أهم نفقات العنوان الأول</a:t>
            </a:r>
            <a:r>
              <a:rPr lang="ar-TN" sz="2000" b="1" baseline="0" dirty="0">
                <a:solidFill>
                  <a:sysClr val="windowText" lastClr="000000"/>
                </a:solidFill>
              </a:rPr>
              <a:t> نذكر التأجير العمومي ووسائل المصالح.</a:t>
            </a:r>
          </a:p>
          <a:p>
            <a:pPr algn="just" rtl="1"/>
            <a:r>
              <a:rPr lang="ar-TN" sz="2000" b="1" baseline="0" dirty="0">
                <a:solidFill>
                  <a:sysClr val="windowText" lastClr="000000"/>
                </a:solidFill>
              </a:rPr>
              <a:t> </a:t>
            </a:r>
            <a:endParaRPr lang="ar-TN" sz="2000" b="1" dirty="0">
              <a:solidFill>
                <a:sysClr val="windowText" lastClr="000000"/>
              </a:solidFill>
            </a:endParaRPr>
          </a:p>
        </p:txBody>
      </p:sp>
      <p:sp>
        <p:nvSpPr>
          <p:cNvPr id="9" name="Rectangle 8"/>
          <p:cNvSpPr/>
          <p:nvPr/>
        </p:nvSpPr>
        <p:spPr>
          <a:xfrm>
            <a:off x="251520" y="3501008"/>
            <a:ext cx="4740552" cy="2880320"/>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1"/>
            <a:r>
              <a:rPr lang="ar-TN" sz="1600" b="1" dirty="0">
                <a:solidFill>
                  <a:sysClr val="windowText" lastClr="000000"/>
                </a:solidFill>
              </a:rPr>
              <a:t>- معدل نسبة التأجير من موارد العنوان الأول</a:t>
            </a:r>
            <a:r>
              <a:rPr lang="ar-TN" sz="1600" b="1" baseline="0" dirty="0">
                <a:solidFill>
                  <a:sysClr val="windowText" lastClr="000000"/>
                </a:solidFill>
              </a:rPr>
              <a:t> </a:t>
            </a:r>
            <a:r>
              <a:rPr lang="ar-TN" sz="1600" b="1" baseline="0" dirty="0" err="1">
                <a:solidFill>
                  <a:sysClr val="windowText" lastClr="000000"/>
                </a:solidFill>
              </a:rPr>
              <a:t>للفترة </a:t>
            </a:r>
            <a:r>
              <a:rPr lang="ar-TN" sz="1600" b="1" baseline="0" dirty="0">
                <a:solidFill>
                  <a:sysClr val="windowText" lastClr="000000"/>
                </a:solidFill>
              </a:rPr>
              <a:t>(2012-2016) تمثل </a:t>
            </a:r>
            <a:r>
              <a:rPr lang="ar-TN" sz="1600" b="1" baseline="0" dirty="0">
                <a:solidFill>
                  <a:sysClr val="windowText" lastClr="000000"/>
                </a:solidFill>
                <a:latin typeface="+mn-lt"/>
                <a:ea typeface="+mn-ea"/>
                <a:cs typeface="+mn-cs"/>
              </a:rPr>
              <a:t>4</a:t>
            </a:r>
            <a:r>
              <a:rPr lang="fr-FR" sz="1600" b="1" baseline="0" dirty="0">
                <a:solidFill>
                  <a:sysClr val="windowText" lastClr="000000"/>
                </a:solidFill>
                <a:latin typeface="Arial (Corps)"/>
                <a:ea typeface="+mn-ea"/>
                <a:cs typeface="+mn-cs"/>
              </a:rPr>
              <a:t>4</a:t>
            </a:r>
            <a:r>
              <a:rPr lang="ar-TN" sz="1600" b="1" baseline="0" dirty="0">
                <a:solidFill>
                  <a:sysClr val="windowText" lastClr="000000"/>
                </a:solidFill>
                <a:latin typeface="+mn-lt"/>
                <a:ea typeface="+mn-ea"/>
                <a:cs typeface="+mn-cs"/>
              </a:rPr>
              <a:t> </a:t>
            </a:r>
            <a:r>
              <a:rPr lang="fr-FR" sz="1600" b="1" baseline="0" dirty="0">
                <a:solidFill>
                  <a:sysClr val="windowText" lastClr="000000"/>
                </a:solidFill>
                <a:latin typeface="+mn-lt"/>
                <a:ea typeface="+mn-ea"/>
                <a:cs typeface="+mn-cs"/>
              </a:rPr>
              <a:t>%</a:t>
            </a:r>
            <a:r>
              <a:rPr lang="ar-TN" sz="1600" b="1" baseline="0" dirty="0">
                <a:solidFill>
                  <a:sysClr val="windowText" lastClr="000000"/>
                </a:solidFill>
                <a:latin typeface="+mn-lt"/>
                <a:ea typeface="+mn-ea"/>
                <a:cs typeface="+mn-cs"/>
              </a:rPr>
              <a:t> </a:t>
            </a:r>
            <a:r>
              <a:rPr lang="ar-TN" sz="1600" b="1" baseline="0" dirty="0">
                <a:solidFill>
                  <a:sysClr val="windowText" lastClr="000000"/>
                </a:solidFill>
              </a:rPr>
              <a:t>وهي نسبة مقبولة بالمقارنة مع المعدل الوطني الذي لا يجب أن يتعدى 45 </a:t>
            </a:r>
            <a:r>
              <a:rPr lang="fr-FR" sz="1600" b="1" baseline="0" dirty="0">
                <a:solidFill>
                  <a:sysClr val="windowText" lastClr="000000"/>
                </a:solidFill>
              </a:rPr>
              <a:t>%</a:t>
            </a:r>
            <a:r>
              <a:rPr lang="ar-TN" sz="1600" b="1" baseline="0" dirty="0">
                <a:solidFill>
                  <a:sysClr val="windowText" lastClr="000000"/>
                </a:solidFill>
              </a:rPr>
              <a:t> </a:t>
            </a:r>
            <a:r>
              <a:rPr lang="ar-TN" sz="1600" b="1" baseline="0" dirty="0" err="1">
                <a:solidFill>
                  <a:sysClr val="windowText" lastClr="000000"/>
                </a:solidFill>
              </a:rPr>
              <a:t>.</a:t>
            </a:r>
            <a:endParaRPr lang="ar-TN" sz="1600" b="1" baseline="0" dirty="0">
              <a:solidFill>
                <a:sysClr val="windowText" lastClr="000000"/>
              </a:solidFill>
            </a:endParaRPr>
          </a:p>
          <a:p>
            <a:pPr algn="ctr" rtl="1"/>
            <a:endParaRPr lang="ar-TN" sz="1600" b="1" baseline="0" dirty="0">
              <a:solidFill>
                <a:sysClr val="windowText" lastClr="000000"/>
              </a:solidFill>
            </a:endParaRPr>
          </a:p>
          <a:p>
            <a:pPr algn="ctr" rtl="1"/>
            <a:r>
              <a:rPr lang="ar-TN" sz="1600" b="1" baseline="0" dirty="0">
                <a:solidFill>
                  <a:sysClr val="windowText" lastClr="000000"/>
                </a:solidFill>
              </a:rPr>
              <a:t>- </a:t>
            </a:r>
            <a:r>
              <a:rPr lang="ar-TN" sz="1600" b="1" dirty="0">
                <a:solidFill>
                  <a:sysClr val="windowText" lastClr="000000"/>
                </a:solidFill>
                <a:latin typeface="+mn-lt"/>
                <a:ea typeface="+mn-ea"/>
                <a:cs typeface="+mn-cs"/>
              </a:rPr>
              <a:t>معدل </a:t>
            </a:r>
            <a:r>
              <a:rPr lang="ar-TN" sz="1600" b="1" dirty="0" err="1">
                <a:solidFill>
                  <a:sysClr val="windowText" lastClr="000000"/>
                </a:solidFill>
                <a:latin typeface="+mn-lt"/>
                <a:ea typeface="+mn-ea"/>
                <a:cs typeface="+mn-cs"/>
              </a:rPr>
              <a:t>نسبة </a:t>
            </a:r>
            <a:r>
              <a:rPr lang="ar-TN" sz="1600" b="1" dirty="0">
                <a:solidFill>
                  <a:sysClr val="windowText" lastClr="000000"/>
                </a:solidFill>
                <a:latin typeface="+mn-lt"/>
                <a:ea typeface="+mn-ea"/>
                <a:cs typeface="+mn-cs"/>
              </a:rPr>
              <a:t>( </a:t>
            </a:r>
            <a:r>
              <a:rPr lang="ar-TN" sz="1600" b="1" dirty="0" err="1">
                <a:solidFill>
                  <a:sysClr val="windowText" lastClr="000000"/>
                </a:solidFill>
                <a:latin typeface="+mn-lt"/>
                <a:ea typeface="+mn-ea"/>
                <a:cs typeface="+mn-cs"/>
              </a:rPr>
              <a:t>التأجير </a:t>
            </a:r>
            <a:r>
              <a:rPr lang="ar-TN" sz="1600" b="1" dirty="0">
                <a:solidFill>
                  <a:sysClr val="windowText" lastClr="000000"/>
                </a:solidFill>
                <a:latin typeface="+mn-lt"/>
                <a:ea typeface="+mn-ea"/>
                <a:cs typeface="+mn-cs"/>
              </a:rPr>
              <a:t>+ وسائل المصالح) من موارد العنوان الأول </a:t>
            </a:r>
            <a:r>
              <a:rPr lang="ar-TN" sz="1600" b="1" dirty="0" err="1">
                <a:solidFill>
                  <a:sysClr val="windowText" lastClr="000000"/>
                </a:solidFill>
                <a:latin typeface="+mn-lt"/>
                <a:ea typeface="+mn-ea"/>
                <a:cs typeface="+mn-cs"/>
              </a:rPr>
              <a:t>للفترة </a:t>
            </a:r>
            <a:r>
              <a:rPr lang="ar-TN" sz="1600" b="1" dirty="0">
                <a:solidFill>
                  <a:sysClr val="windowText" lastClr="000000"/>
                </a:solidFill>
                <a:latin typeface="+mn-lt"/>
                <a:ea typeface="+mn-ea"/>
                <a:cs typeface="+mn-cs"/>
              </a:rPr>
              <a:t>(2012-2016) تمثل 74 </a:t>
            </a:r>
            <a:r>
              <a:rPr lang="fr-FR" sz="1600" b="1" dirty="0">
                <a:solidFill>
                  <a:sysClr val="windowText" lastClr="000000"/>
                </a:solidFill>
                <a:latin typeface="+mn-lt"/>
                <a:ea typeface="+mn-ea"/>
                <a:cs typeface="+mn-cs"/>
              </a:rPr>
              <a:t>%</a:t>
            </a:r>
            <a:r>
              <a:rPr lang="ar-TN" sz="1600" b="1" dirty="0" err="1">
                <a:solidFill>
                  <a:sysClr val="windowText" lastClr="000000"/>
                </a:solidFill>
                <a:latin typeface="+mn-lt"/>
                <a:ea typeface="+mn-ea"/>
                <a:cs typeface="+mn-cs"/>
              </a:rPr>
              <a:t>.</a:t>
            </a:r>
            <a:r>
              <a:rPr lang="ar-TN" sz="1600" b="1" dirty="0">
                <a:solidFill>
                  <a:sysClr val="windowText" lastClr="000000"/>
                </a:solidFill>
                <a:latin typeface="+mn-lt"/>
                <a:ea typeface="+mn-ea"/>
                <a:cs typeface="+mn-cs"/>
              </a:rPr>
              <a:t> </a:t>
            </a:r>
          </a:p>
          <a:p>
            <a:pPr algn="ctr" rtl="1"/>
            <a:endParaRPr lang="ar-TN" sz="1600" b="1" dirty="0">
              <a:solidFill>
                <a:sysClr val="windowText" lastClr="000000"/>
              </a:solidFill>
              <a:latin typeface="+mn-lt"/>
              <a:ea typeface="+mn-ea"/>
              <a:cs typeface="+mn-cs"/>
            </a:endParaRPr>
          </a:p>
          <a:p>
            <a:pPr algn="ctr" rtl="1"/>
            <a:endParaRPr lang="ar-TN" sz="1600" b="1" dirty="0">
              <a:solidFill>
                <a:sysClr val="windowText" lastClr="000000"/>
              </a:solidFill>
              <a:latin typeface="+mn-lt"/>
              <a:ea typeface="+mn-ea"/>
              <a:cs typeface="+mn-cs"/>
            </a:endParaRPr>
          </a:p>
          <a:p>
            <a:pPr algn="ctr" rtl="1"/>
            <a:endParaRPr lang="ar-TN" sz="1600" b="1" dirty="0">
              <a:solidFill>
                <a:sysClr val="windowText" lastClr="000000"/>
              </a:solidFill>
              <a:latin typeface="+mn-lt"/>
              <a:ea typeface="+mn-ea"/>
              <a:cs typeface="+mn-cs"/>
            </a:endParaRPr>
          </a:p>
          <a:p>
            <a:pPr algn="ctr" rtl="1"/>
            <a:r>
              <a:rPr lang="ar-TN" sz="1600" b="1" dirty="0">
                <a:solidFill>
                  <a:sysClr val="windowText" lastClr="000000"/>
                </a:solidFill>
                <a:latin typeface="+mn-lt"/>
                <a:ea typeface="+mn-ea"/>
                <a:cs typeface="+mn-cs"/>
              </a:rPr>
              <a:t>ضرورة المزيد من تعبئة الموارد الذاتية والترشيد في النفقات قصد الرفع في مستوى هامش </a:t>
            </a:r>
            <a:r>
              <a:rPr lang="ar-TN" sz="1600" b="1" dirty="0" err="1">
                <a:solidFill>
                  <a:sysClr val="windowText" lastClr="000000"/>
                </a:solidFill>
                <a:latin typeface="+mn-lt"/>
                <a:ea typeface="+mn-ea"/>
                <a:cs typeface="+mn-cs"/>
              </a:rPr>
              <a:t>التصرف.</a:t>
            </a:r>
            <a:r>
              <a:rPr lang="ar-TN" sz="1600" b="1" dirty="0">
                <a:solidFill>
                  <a:sysClr val="windowText" lastClr="000000"/>
                </a:solidFill>
                <a:latin typeface="+mn-lt"/>
                <a:ea typeface="+mn-ea"/>
                <a:cs typeface="+mn-cs"/>
              </a:rPr>
              <a:t> </a:t>
            </a:r>
          </a:p>
          <a:p>
            <a:pPr algn="ctr" rtl="1"/>
            <a:endParaRPr lang="ar-TN" sz="1600" b="1" dirty="0">
              <a:solidFill>
                <a:sysClr val="windowText" lastClr="000000"/>
              </a:solidFill>
              <a:latin typeface="+mn-lt"/>
              <a:ea typeface="+mn-ea"/>
              <a:cs typeface="+mn-cs"/>
            </a:endParaRPr>
          </a:p>
          <a:p>
            <a:pPr algn="ctr" rtl="1"/>
            <a:endParaRPr lang="ar-TN" sz="2000" b="1" dirty="0">
              <a:solidFill>
                <a:sysClr val="windowText" lastClr="000000"/>
              </a:solidFill>
              <a:latin typeface="+mn-lt"/>
              <a:ea typeface="+mn-ea"/>
              <a:cs typeface="+mn-cs"/>
            </a:endParaRPr>
          </a:p>
          <a:p>
            <a:pPr algn="ctr" rtl="1"/>
            <a:endParaRPr lang="ar-TN" sz="2000" b="1" dirty="0">
              <a:solidFill>
                <a:sysClr val="windowText" lastClr="000000"/>
              </a:solidFill>
              <a:latin typeface="+mn-lt"/>
              <a:ea typeface="+mn-ea"/>
              <a:cs typeface="+mn-cs"/>
            </a:endParaRPr>
          </a:p>
          <a:p>
            <a:pPr algn="ctr" rtl="1"/>
            <a:endParaRPr lang="ar-TN" sz="2000" b="1" baseline="0" dirty="0">
              <a:solidFill>
                <a:sysClr val="windowText" lastClr="000000"/>
              </a:solidFill>
            </a:endParaRPr>
          </a:p>
          <a:p>
            <a:pPr algn="ctr" rtl="1"/>
            <a:endParaRPr lang="ar-TN" sz="2000" b="1" dirty="0">
              <a:solidFill>
                <a:sysClr val="windowText" lastClr="000000"/>
              </a:solidFill>
            </a:endParaRPr>
          </a:p>
        </p:txBody>
      </p:sp>
      <p:sp>
        <p:nvSpPr>
          <p:cNvPr id="10" name="Flèche vers le bas 9"/>
          <p:cNvSpPr/>
          <p:nvPr/>
        </p:nvSpPr>
        <p:spPr>
          <a:xfrm>
            <a:off x="2411760" y="5085184"/>
            <a:ext cx="379420" cy="445728"/>
          </a:xfrm>
          <a:prstGeom prst="downArrow">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en-US" sz="2000" b="1" dirty="0">
              <a:solidFill>
                <a:sysClr val="windowText" lastClr="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08"/>
          <p:cNvSpPr txBox="1">
            <a:spLocks noChangeArrowheads="1"/>
          </p:cNvSpPr>
          <p:nvPr/>
        </p:nvSpPr>
        <p:spPr bwMode="auto">
          <a:xfrm>
            <a:off x="194529076" y="1181100"/>
            <a:ext cx="2800350" cy="44767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400" b="1" i="0" strike="noStrike">
                <a:solidFill>
                  <a:srgbClr val="000000"/>
                </a:solidFill>
                <a:latin typeface="Arial"/>
                <a:cs typeface="Arial"/>
              </a:rPr>
              <a:t>البلدية:</a:t>
            </a:r>
            <a:r>
              <a:rPr lang="ar-TN" sz="2400" b="1" i="0" strike="noStrike" baseline="0">
                <a:solidFill>
                  <a:srgbClr val="000000"/>
                </a:solidFill>
                <a:latin typeface="Arial"/>
                <a:cs typeface="Arial"/>
              </a:rPr>
              <a:t> وذرف</a:t>
            </a:r>
            <a:endParaRPr lang="ar-TN" sz="2400" b="1" i="0" strike="noStrike">
              <a:solidFill>
                <a:srgbClr val="000000"/>
              </a:solidFill>
              <a:latin typeface="Arial"/>
              <a:cs typeface="Arial"/>
            </a:endParaRPr>
          </a:p>
        </p:txBody>
      </p:sp>
      <p:graphicFrame>
        <p:nvGraphicFramePr>
          <p:cNvPr id="5" name="Tableau 4"/>
          <p:cNvGraphicFramePr>
            <a:graphicFrameLocks noGrp="1"/>
          </p:cNvGraphicFramePr>
          <p:nvPr/>
        </p:nvGraphicFramePr>
        <p:xfrm>
          <a:off x="323528" y="836712"/>
          <a:ext cx="8244407" cy="3960442"/>
        </p:xfrm>
        <a:graphic>
          <a:graphicData uri="http://schemas.openxmlformats.org/drawingml/2006/table">
            <a:tbl>
              <a:tblPr rtl="1"/>
              <a:tblGrid>
                <a:gridCol w="1594305"/>
                <a:gridCol w="1222582"/>
                <a:gridCol w="1059988"/>
                <a:gridCol w="1119760"/>
                <a:gridCol w="1209164"/>
                <a:gridCol w="1126818"/>
                <a:gridCol w="78352"/>
                <a:gridCol w="833438"/>
              </a:tblGrid>
              <a:tr h="636524">
                <a:tc>
                  <a:txBody>
                    <a:bodyPr/>
                    <a:lstStyle/>
                    <a:p>
                      <a:pPr algn="r" rtl="1" fontAlgn="b"/>
                      <a:endParaRPr lang="fr-FR" sz="1600" b="0" i="0" u="none" strike="noStrike">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latin typeface="Simplified Arabic"/>
                        </a:rPr>
                        <a:t>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2016-2012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18262">
                <a:tc>
                  <a:txBody>
                    <a:bodyPr/>
                    <a:lstStyle/>
                    <a:p>
                      <a:pPr algn="r" rtl="0" fontAlgn="ctr"/>
                      <a:endParaRPr lang="fr-FR" sz="1600" b="1" i="0" u="none" strike="noStrike">
                        <a:latin typeface="Simplified Arabic"/>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600" b="1" i="1" u="none" strike="noStrike">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fr-FR" sz="1600" b="0" i="0" u="none" strike="noStrike">
                        <a:latin typeface="Simplified Arabic"/>
                      </a:endParaRPr>
                    </a:p>
                  </a:txBody>
                  <a:tcPr marL="0" marR="0" marT="0" marB="0" anchor="b">
                    <a:lnL>
                      <a:noFill/>
                    </a:lnL>
                    <a:lnR>
                      <a:noFill/>
                    </a:lnR>
                    <a:lnT>
                      <a:noFill/>
                    </a:lnT>
                    <a:lnB>
                      <a:noFill/>
                    </a:lnB>
                  </a:tcPr>
                </a:tc>
                <a:tc>
                  <a:txBody>
                    <a:bodyPr/>
                    <a:lstStyle/>
                    <a:p>
                      <a:pPr algn="ctr" rtl="1" fontAlgn="ctr"/>
                      <a:r>
                        <a:rPr lang="ar-TN" sz="1600" b="1" i="1" u="none" strike="noStrike">
                          <a:latin typeface="Simplified Arabic"/>
                        </a:rPr>
                        <a:t>نسبة النمو</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524">
                <a:tc>
                  <a:txBody>
                    <a:bodyPr/>
                    <a:lstStyle/>
                    <a:p>
                      <a:pPr algn="r" rtl="1" fontAlgn="ctr"/>
                      <a:r>
                        <a:rPr lang="ar-TN" sz="1600" b="1" i="0" u="none" strike="noStrike">
                          <a:latin typeface="Simplified Arabic"/>
                        </a:rPr>
                        <a:t> موارد العنوان الأول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    618 761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663 466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670 114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744 898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798 101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6524">
                <a:tc>
                  <a:txBody>
                    <a:bodyPr/>
                    <a:lstStyle/>
                    <a:p>
                      <a:pPr algn="r" rtl="1" fontAlgn="ctr"/>
                      <a:r>
                        <a:rPr lang="ar-TN" sz="1600" b="1" i="0" u="none" strike="noStrike">
                          <a:latin typeface="Simplified Arabic"/>
                        </a:rPr>
                        <a:t> نفقات العنوان الأول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dirty="0">
                          <a:latin typeface="Simplified Arabic"/>
                        </a:rPr>
                        <a:t>    521 344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569 008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dirty="0">
                          <a:latin typeface="Simplified Arabic"/>
                        </a:rPr>
                        <a:t>504 690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593 388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619 454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6524">
                <a:tc>
                  <a:txBody>
                    <a:bodyPr/>
                    <a:lstStyle/>
                    <a:p>
                      <a:pPr algn="r" rtl="1" fontAlgn="ctr"/>
                      <a:r>
                        <a:rPr lang="ar-TN" sz="1600" b="1" i="0" u="none" strike="noStrike">
                          <a:latin typeface="Simplified Arabic"/>
                        </a:rPr>
                        <a:t> الإدخار الخام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rtl="0" fontAlgn="ctr"/>
                      <a:r>
                        <a:rPr lang="fr-FR" sz="1600" b="1" i="0" u="none" strike="noStrike" dirty="0" smtClean="0">
                          <a:latin typeface="Simplified Arabic"/>
                        </a:rPr>
                        <a:t>97 </a:t>
                      </a:r>
                      <a:r>
                        <a:rPr lang="fr-FR" sz="1600" b="1" i="0" u="none" strike="noStrike" dirty="0">
                          <a:latin typeface="Simplified Arabic"/>
                        </a:rPr>
                        <a:t>416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rtl="0" fontAlgn="ctr"/>
                      <a:r>
                        <a:rPr lang="fr-FR" sz="1600" b="1" i="0" u="none" strike="noStrike" dirty="0" smtClean="0">
                          <a:latin typeface="Simplified Arabic"/>
                        </a:rPr>
                        <a:t>94 </a:t>
                      </a:r>
                      <a:r>
                        <a:rPr lang="fr-FR" sz="1600" b="1" i="0" u="none" strike="noStrike" dirty="0">
                          <a:latin typeface="Simplified Arabic"/>
                        </a:rPr>
                        <a:t>458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rtl="0" fontAlgn="ctr"/>
                      <a:r>
                        <a:rPr lang="fr-FR" sz="1600" b="1" i="0" u="none" strike="noStrike" dirty="0" smtClean="0">
                          <a:latin typeface="Simplified Arabic"/>
                        </a:rPr>
                        <a:t>165 </a:t>
                      </a:r>
                      <a:r>
                        <a:rPr lang="fr-FR" sz="1600" b="1" i="0" u="none" strike="noStrike" dirty="0">
                          <a:latin typeface="Simplified Arabic"/>
                        </a:rPr>
                        <a:t>424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rtl="0" fontAlgn="ctr"/>
                      <a:r>
                        <a:rPr lang="fr-FR" sz="1600" b="1" i="0" u="none" strike="noStrike" dirty="0" smtClean="0">
                          <a:latin typeface="Simplified Arabic"/>
                        </a:rPr>
                        <a:t>151 </a:t>
                      </a:r>
                      <a:r>
                        <a:rPr lang="fr-FR" sz="1600" b="1" i="0" u="none" strike="noStrike" dirty="0">
                          <a:latin typeface="Simplified Arabic"/>
                        </a:rPr>
                        <a:t>510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rtl="0" fontAlgn="ctr"/>
                      <a:r>
                        <a:rPr lang="fr-FR" sz="1600" b="1" i="0" u="none" strike="noStrike" dirty="0" smtClean="0">
                          <a:latin typeface="Simplified Arabic"/>
                        </a:rPr>
                        <a:t>178 </a:t>
                      </a:r>
                      <a:r>
                        <a:rPr lang="fr-FR" sz="1600" b="1" i="0" u="none" strike="noStrike" dirty="0">
                          <a:latin typeface="Simplified Arabic"/>
                        </a:rPr>
                        <a:t>646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636524">
                <a:tc>
                  <a:txBody>
                    <a:bodyPr/>
                    <a:lstStyle/>
                    <a:p>
                      <a:pPr algn="r" rtl="1" fontAlgn="ctr"/>
                      <a:r>
                        <a:rPr lang="ar-TN" sz="1600" b="1" i="0" u="none" strike="noStrike">
                          <a:latin typeface="Simplified Arabic"/>
                        </a:rPr>
                        <a:t> خلاص أصل الدين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      31 636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87 870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56 013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49 669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600" b="1" i="0" u="none" strike="noStrike">
                          <a:latin typeface="Simplified Arabic"/>
                        </a:rPr>
                        <a:t>63 704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a:latin typeface="Simplified Arabic"/>
                        </a:rPr>
                        <a:t>19,1%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9560">
                <a:tc>
                  <a:txBody>
                    <a:bodyPr/>
                    <a:lstStyle/>
                    <a:p>
                      <a:pPr algn="r" rtl="1" fontAlgn="ctr"/>
                      <a:r>
                        <a:rPr lang="ar-TN" sz="1600" b="1" i="0" u="none" strike="noStrike">
                          <a:latin typeface="Simplified Arabic"/>
                        </a:rPr>
                        <a:t>الإدخار الصافي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65 780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6 589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109 411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101 841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600" b="1" i="0" u="none" strike="noStrike">
                          <a:solidFill>
                            <a:srgbClr val="FFFFFF"/>
                          </a:solidFill>
                          <a:latin typeface="Simplified Arabic"/>
                        </a:rPr>
                        <a:t>114 942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rtl="0" fontAlgn="b"/>
                      <a:endParaRPr lang="fr-FR" sz="1600" b="0" i="0" u="none" strike="noStrike">
                        <a:latin typeface="Simplified Arabic"/>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600" b="1" i="0" u="none" strike="noStrike" dirty="0">
                          <a:solidFill>
                            <a:srgbClr val="FFFFFF"/>
                          </a:solidFill>
                          <a:latin typeface="Simplified Arabic"/>
                        </a:rPr>
                        <a:t>15,0%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6" name="Text Box 408"/>
          <p:cNvSpPr txBox="1">
            <a:spLocks noChangeArrowheads="1"/>
          </p:cNvSpPr>
          <p:nvPr/>
        </p:nvSpPr>
        <p:spPr bwMode="auto">
          <a:xfrm>
            <a:off x="194529076" y="1181100"/>
            <a:ext cx="2800350" cy="44767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sp>
        <p:nvSpPr>
          <p:cNvPr id="7" name="Rectangle 6"/>
          <p:cNvSpPr/>
          <p:nvPr/>
        </p:nvSpPr>
        <p:spPr>
          <a:xfrm>
            <a:off x="3491880" y="188640"/>
            <a:ext cx="2666114" cy="523220"/>
          </a:xfrm>
          <a:prstGeom prst="rect">
            <a:avLst/>
          </a:prstGeom>
        </p:spPr>
        <p:txBody>
          <a:bodyPr wrap="none">
            <a:spAutoFit/>
          </a:bodyPr>
          <a:lstStyle/>
          <a:p>
            <a:r>
              <a:rPr lang="ar-TN" sz="2800" b="1" dirty="0" err="1" smtClean="0"/>
              <a:t>4.</a:t>
            </a:r>
            <a:r>
              <a:rPr lang="ar-TN" sz="2800" b="1" dirty="0" smtClean="0"/>
              <a:t> المجهود الإدخاري</a:t>
            </a:r>
            <a:endParaRPr lang="fr-FR" sz="2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8375925" y="6238874"/>
            <a:ext cx="4095750" cy="3429001"/>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buFont typeface="Wingdings" pitchFamily="2" charset="2"/>
              <a:buChar char="q"/>
            </a:pPr>
            <a:r>
              <a:rPr lang="ar-TN" sz="2000" b="1">
                <a:solidFill>
                  <a:sysClr val="windowText" lastClr="000000"/>
                </a:solidFill>
              </a:rPr>
              <a:t> </a:t>
            </a:r>
            <a:r>
              <a:rPr lang="ar-TN" sz="1600" b="1">
                <a:solidFill>
                  <a:sysClr val="windowText" lastClr="000000"/>
                </a:solidFill>
              </a:rPr>
              <a:t>معدل نسبة الإدخار الخام من موارد العنوان الأول للفترة (2013-2015) تمثل </a:t>
            </a:r>
            <a:r>
              <a:rPr lang="fr-FR" sz="1600" b="1">
                <a:solidFill>
                  <a:sysClr val="windowText" lastClr="000000"/>
                </a:solidFill>
              </a:rPr>
              <a:t>20</a:t>
            </a:r>
            <a:r>
              <a:rPr lang="ar-TN" sz="1600" b="1">
                <a:solidFill>
                  <a:sysClr val="windowText" lastClr="000000"/>
                </a:solidFill>
                <a:latin typeface="+mn-lt"/>
                <a:ea typeface="+mn-ea"/>
                <a:cs typeface="+mn-cs"/>
              </a:rPr>
              <a:t> </a:t>
            </a:r>
            <a:r>
              <a:rPr lang="fr-FR" sz="1600" b="1">
                <a:solidFill>
                  <a:sysClr val="windowText" lastClr="000000"/>
                </a:solidFill>
                <a:latin typeface="+mn-lt"/>
                <a:ea typeface="+mn-ea"/>
                <a:cs typeface="+mn-cs"/>
              </a:rPr>
              <a:t>%</a:t>
            </a:r>
            <a:r>
              <a:rPr lang="ar-TN" sz="1600" b="1">
                <a:solidFill>
                  <a:sysClr val="windowText" lastClr="000000"/>
                </a:solidFill>
                <a:latin typeface="+mn-lt"/>
                <a:ea typeface="+mn-ea"/>
                <a:cs typeface="+mn-cs"/>
              </a:rPr>
              <a:t>  </a:t>
            </a:r>
            <a:r>
              <a:rPr lang="ar-TN" sz="1600" b="1">
                <a:solidFill>
                  <a:sysClr val="windowText" lastClr="000000"/>
                </a:solidFill>
              </a:rPr>
              <a:t>وهي نسبة مقيولة</a:t>
            </a:r>
            <a:r>
              <a:rPr lang="ar-TN" sz="1600" b="1" baseline="0">
                <a:solidFill>
                  <a:sysClr val="windowText" lastClr="000000"/>
                </a:solidFill>
              </a:rPr>
              <a:t> بالمقارنة مع المعدل الوطني الذي لا يقل عن 20 </a:t>
            </a:r>
            <a:r>
              <a:rPr lang="fr-FR" sz="1600" b="1" baseline="0">
                <a:solidFill>
                  <a:sysClr val="windowText" lastClr="000000"/>
                </a:solidFill>
              </a:rPr>
              <a:t> %</a:t>
            </a:r>
            <a:r>
              <a:rPr lang="ar-TN" sz="1600" b="1" baseline="0">
                <a:solidFill>
                  <a:sysClr val="windowText" lastClr="000000"/>
                </a:solidFill>
              </a:rPr>
              <a:t>. </a:t>
            </a:r>
          </a:p>
          <a:p>
            <a:pPr algn="just" rtl="1">
              <a:buFont typeface="Wingdings" pitchFamily="2" charset="2"/>
              <a:buChar char="q"/>
            </a:pPr>
            <a:r>
              <a:rPr lang="ar-TN" sz="1600" b="1" baseline="0">
                <a:solidFill>
                  <a:sysClr val="windowText" lastClr="000000"/>
                </a:solidFill>
              </a:rPr>
              <a:t> نسبة الإدخار الصافي من موارد العنوان الأول للفترة (2013-2015) تمثل 10 </a:t>
            </a:r>
            <a:r>
              <a:rPr lang="fr-FR" sz="1600" b="1" baseline="0">
                <a:solidFill>
                  <a:sysClr val="windowText" lastClr="000000"/>
                </a:solidFill>
              </a:rPr>
              <a:t>%</a:t>
            </a:r>
            <a:r>
              <a:rPr lang="ar-TN" sz="1600" b="1" baseline="0">
                <a:solidFill>
                  <a:sysClr val="windowText" lastClr="000000"/>
                </a:solidFill>
                <a:latin typeface="+mn-lt"/>
                <a:ea typeface="+mn-ea"/>
                <a:cs typeface="+mn-cs"/>
              </a:rPr>
              <a:t>، أي أن </a:t>
            </a:r>
            <a:r>
              <a:rPr lang="ar-TN" sz="1600" b="1" baseline="0">
                <a:solidFill>
                  <a:sysClr val="windowText" lastClr="000000"/>
                </a:solidFill>
              </a:rPr>
              <a:t>الموارد الموجهة للإستثمار ضئيلة.</a:t>
            </a:r>
          </a:p>
          <a:p>
            <a:pPr algn="just" rtl="1">
              <a:buFontTx/>
              <a:buNone/>
            </a:pPr>
            <a:endParaRPr lang="ar-TN" sz="1600" b="1" baseline="0">
              <a:solidFill>
                <a:sysClr val="windowText" lastClr="000000"/>
              </a:solidFill>
            </a:endParaRPr>
          </a:p>
          <a:p>
            <a:pPr algn="just" rtl="1">
              <a:buFont typeface="Wingdings" pitchFamily="2" charset="2"/>
              <a:buChar char="q"/>
            </a:pPr>
            <a:endParaRPr lang="ar-TN" sz="1600" b="1" baseline="0">
              <a:solidFill>
                <a:sysClr val="windowText" lastClr="000000"/>
              </a:solidFill>
            </a:endParaRPr>
          </a:p>
          <a:p>
            <a:pPr algn="just" rtl="1">
              <a:buFontTx/>
              <a:buNone/>
            </a:pPr>
            <a:endParaRPr lang="ar-TN" sz="1600" b="1" baseline="0">
              <a:solidFill>
                <a:sysClr val="windowText" lastClr="000000"/>
              </a:solidFill>
            </a:endParaRPr>
          </a:p>
          <a:p>
            <a:pPr algn="just" rtl="1">
              <a:buFont typeface="Wingdings" pitchFamily="2" charset="2"/>
              <a:buChar char="q"/>
            </a:pPr>
            <a:r>
              <a:rPr lang="ar-TN" sz="1600" b="1" baseline="0">
                <a:solidFill>
                  <a:sysClr val="windowText" lastClr="000000"/>
                </a:solidFill>
              </a:rPr>
              <a:t> </a:t>
            </a:r>
            <a:r>
              <a:rPr lang="ar-TN" sz="1600" b="1">
                <a:solidFill>
                  <a:sysClr val="windowText" lastClr="000000"/>
                </a:solidFill>
              </a:rPr>
              <a:t>العمل على ترفيع مستوى تعبئة</a:t>
            </a:r>
            <a:r>
              <a:rPr lang="ar-TN" sz="1600" b="1" baseline="0">
                <a:solidFill>
                  <a:sysClr val="windowText" lastClr="000000"/>
                </a:solidFill>
              </a:rPr>
              <a:t> الموارد والتحكم في تطور النفقات، قصد الرفع من مستوى الموارد الموجهة للإستثمار.</a:t>
            </a:r>
          </a:p>
          <a:p>
            <a:pPr algn="just" rtl="1"/>
            <a:endParaRPr lang="ar-TN" sz="2000" b="1">
              <a:solidFill>
                <a:sysClr val="windowText" lastClr="000000"/>
              </a:solidFill>
            </a:endParaRPr>
          </a:p>
        </p:txBody>
      </p:sp>
      <p:sp>
        <p:nvSpPr>
          <p:cNvPr id="8" name="Flèche vers le bas 7"/>
          <p:cNvSpPr/>
          <p:nvPr/>
        </p:nvSpPr>
        <p:spPr>
          <a:xfrm>
            <a:off x="190442850" y="7296150"/>
            <a:ext cx="484632" cy="495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7" name="Tableau 6"/>
          <p:cNvGraphicFramePr>
            <a:graphicFrameLocks noGrp="1"/>
          </p:cNvGraphicFramePr>
          <p:nvPr/>
        </p:nvGraphicFramePr>
        <p:xfrm>
          <a:off x="5076056" y="404665"/>
          <a:ext cx="3384376" cy="3528390"/>
        </p:xfrm>
        <a:graphic>
          <a:graphicData uri="http://schemas.openxmlformats.org/drawingml/2006/table">
            <a:tbl>
              <a:tblPr rtl="1"/>
              <a:tblGrid>
                <a:gridCol w="2562757"/>
                <a:gridCol w="821619"/>
              </a:tblGrid>
              <a:tr h="640601">
                <a:tc gridSpan="2">
                  <a:txBody>
                    <a:bodyPr/>
                    <a:lstStyle/>
                    <a:p>
                      <a:pPr algn="r" rtl="1" fontAlgn="ctr"/>
                      <a:r>
                        <a:rPr lang="ar-TN" sz="1400" b="1" i="0" u="none" strike="noStrike">
                          <a:latin typeface="Simplified Arabic"/>
                        </a:rPr>
                        <a:t>معدل المجهود الإدخاري للخمس سنوات السابقة (2012-2016)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fr-FR"/>
                    </a:p>
                  </a:txBody>
                  <a:tcPr/>
                </a:tc>
              </a:tr>
              <a:tr h="1016827">
                <a:tc gridSpan="2">
                  <a:txBody>
                    <a:bodyPr/>
                    <a:lstStyle/>
                    <a:p>
                      <a:pPr algn="r" rtl="1" fontAlgn="ctr"/>
                      <a:r>
                        <a:rPr lang="ar-TN" sz="2000" b="1" i="0" u="none" strike="noStrike">
                          <a:latin typeface="Simplified Arabic"/>
                        </a:rPr>
                        <a:t>1- مؤشرات المجهود الإدخاري:</a:t>
                      </a:r>
                    </a:p>
                  </a:txBody>
                  <a:tcPr marL="0" marR="0" marT="0" marB="0" anchor="ctr">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935481">
                <a:tc>
                  <a:txBody>
                    <a:bodyPr/>
                    <a:lstStyle/>
                    <a:p>
                      <a:pPr algn="r" rtl="1" fontAlgn="ctr"/>
                      <a:r>
                        <a:rPr lang="ar-TN" sz="1400" b="1" i="0" u="none" strike="noStrike">
                          <a:solidFill>
                            <a:srgbClr val="FFFFFF"/>
                          </a:solidFill>
                          <a:latin typeface="Simplified Arabic"/>
                        </a:rPr>
                        <a:t>  نسبة الإدخار الخام من العنوان الأول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ctr" rtl="0" fontAlgn="ctr"/>
                      <a:r>
                        <a:rPr lang="fr-FR" sz="1600" b="1" i="0" u="none" strike="noStrike">
                          <a:solidFill>
                            <a:srgbClr val="FFFFFF"/>
                          </a:solidFill>
                          <a:latin typeface="Simplified Arabic"/>
                        </a:rPr>
                        <a:t>19%</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r>
              <a:tr h="935481">
                <a:tc>
                  <a:txBody>
                    <a:bodyPr/>
                    <a:lstStyle/>
                    <a:p>
                      <a:pPr algn="r" rtl="1" fontAlgn="ctr"/>
                      <a:r>
                        <a:rPr lang="ar-TN" sz="1400" b="1" i="0" u="none" strike="noStrike">
                          <a:solidFill>
                            <a:srgbClr val="FFFFFF"/>
                          </a:solidFill>
                          <a:latin typeface="Simplified Arabic"/>
                        </a:rPr>
                        <a:t>  نسبة الإدخار الصافي من موارد العنوان الأول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600" b="1" i="0" u="none" strike="noStrike" dirty="0">
                          <a:solidFill>
                            <a:srgbClr val="FFFFFF"/>
                          </a:solidFill>
                          <a:latin typeface="Simplified Arabic"/>
                        </a:rPr>
                        <a:t>11%</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r>
            </a:tbl>
          </a:graphicData>
        </a:graphic>
      </p:graphicFrame>
      <p:sp>
        <p:nvSpPr>
          <p:cNvPr id="10" name="Rectangle 9"/>
          <p:cNvSpPr/>
          <p:nvPr/>
        </p:nvSpPr>
        <p:spPr>
          <a:xfrm>
            <a:off x="323528" y="476672"/>
            <a:ext cx="4608512" cy="3139321"/>
          </a:xfrm>
          <a:prstGeom prst="rect">
            <a:avLst/>
          </a:prstGeom>
          <a:solidFill>
            <a:schemeClr val="bg2">
              <a:lumMod val="90000"/>
            </a:schemeClr>
          </a:solidFill>
        </p:spPr>
        <p:txBody>
          <a:bodyPr wrap="square">
            <a:spAutoFit/>
          </a:bodyPr>
          <a:lstStyle/>
          <a:p>
            <a:pPr algn="just" rtl="1">
              <a:buFont typeface="Wingdings" pitchFamily="2" charset="2"/>
              <a:buChar char="q"/>
            </a:pPr>
            <a:r>
              <a:rPr lang="ar-TN" b="1" dirty="0" smtClean="0">
                <a:solidFill>
                  <a:sysClr val="windowText" lastClr="000000"/>
                </a:solidFill>
              </a:rPr>
              <a:t> معدل نسبة </a:t>
            </a:r>
            <a:r>
              <a:rPr lang="ar-TN" b="1" dirty="0" err="1" smtClean="0">
                <a:solidFill>
                  <a:sysClr val="windowText" lastClr="000000"/>
                </a:solidFill>
              </a:rPr>
              <a:t>الإدخار</a:t>
            </a:r>
            <a:r>
              <a:rPr lang="ar-TN" b="1" dirty="0" smtClean="0">
                <a:solidFill>
                  <a:sysClr val="windowText" lastClr="000000"/>
                </a:solidFill>
              </a:rPr>
              <a:t> الخام من موارد العنوان الأول </a:t>
            </a:r>
            <a:r>
              <a:rPr lang="ar-TN" b="1" dirty="0" err="1" smtClean="0">
                <a:solidFill>
                  <a:sysClr val="windowText" lastClr="000000"/>
                </a:solidFill>
              </a:rPr>
              <a:t>للفترة </a:t>
            </a:r>
            <a:r>
              <a:rPr lang="ar-TN" b="1" dirty="0" smtClean="0">
                <a:solidFill>
                  <a:sysClr val="windowText" lastClr="000000"/>
                </a:solidFill>
              </a:rPr>
              <a:t>(2012-2016) تمثل 19 </a:t>
            </a:r>
            <a:r>
              <a:rPr lang="fr-FR" b="1" dirty="0" smtClean="0">
                <a:solidFill>
                  <a:sysClr val="windowText" lastClr="000000"/>
                </a:solidFill>
              </a:rPr>
              <a:t>%</a:t>
            </a:r>
            <a:r>
              <a:rPr lang="ar-TN" b="1" dirty="0" smtClean="0">
                <a:solidFill>
                  <a:sysClr val="windowText" lastClr="000000"/>
                </a:solidFill>
              </a:rPr>
              <a:t> وهي نسبة دون المعدل الوطني الذي لا يجب أن يقل عن 20 </a:t>
            </a:r>
            <a:r>
              <a:rPr lang="fr-FR" b="1" dirty="0" smtClean="0">
                <a:solidFill>
                  <a:sysClr val="windowText" lastClr="000000"/>
                </a:solidFill>
              </a:rPr>
              <a:t>.%</a:t>
            </a:r>
          </a:p>
          <a:p>
            <a:pPr algn="just" rtl="1">
              <a:buFont typeface="Wingdings" pitchFamily="2" charset="2"/>
              <a:buChar char="q"/>
            </a:pPr>
            <a:endParaRPr lang="fr-FR" b="1" dirty="0" smtClean="0">
              <a:solidFill>
                <a:sysClr val="windowText" lastClr="000000"/>
              </a:solidFill>
            </a:endParaRPr>
          </a:p>
          <a:p>
            <a:pPr algn="just" rtl="1">
              <a:buFont typeface="Wingdings" pitchFamily="2" charset="2"/>
              <a:buChar char="q"/>
            </a:pPr>
            <a:endParaRPr lang="ar-TN" b="1" dirty="0" smtClean="0">
              <a:solidFill>
                <a:sysClr val="windowText" lastClr="000000"/>
              </a:solidFill>
            </a:endParaRPr>
          </a:p>
          <a:p>
            <a:pPr algn="just" rtl="1">
              <a:buFont typeface="Wingdings" pitchFamily="2" charset="2"/>
              <a:buChar char="q"/>
            </a:pPr>
            <a:endParaRPr lang="ar-TN" b="1" dirty="0" smtClean="0">
              <a:solidFill>
                <a:sysClr val="windowText" lastClr="000000"/>
              </a:solidFill>
            </a:endParaRPr>
          </a:p>
          <a:p>
            <a:pPr algn="just" rtl="1">
              <a:buFont typeface="Wingdings" pitchFamily="2" charset="2"/>
              <a:buChar char="q"/>
            </a:pPr>
            <a:endParaRPr lang="ar-TN" b="1" dirty="0" smtClean="0">
              <a:solidFill>
                <a:sysClr val="windowText" lastClr="000000"/>
              </a:solidFill>
            </a:endParaRPr>
          </a:p>
          <a:p>
            <a:pPr algn="just" rtl="1">
              <a:buFont typeface="Wingdings" pitchFamily="2" charset="2"/>
              <a:buChar char="q"/>
            </a:pPr>
            <a:endParaRPr lang="ar-TN" b="1" dirty="0" smtClean="0">
              <a:solidFill>
                <a:sysClr val="windowText" lastClr="000000"/>
              </a:solidFill>
            </a:endParaRPr>
          </a:p>
          <a:p>
            <a:pPr algn="just" rtl="1">
              <a:buFont typeface="Wingdings" pitchFamily="2" charset="2"/>
              <a:buChar char="q"/>
            </a:pPr>
            <a:r>
              <a:rPr lang="ar-TN" b="1" dirty="0" smtClean="0">
                <a:solidFill>
                  <a:sysClr val="windowText" lastClr="000000"/>
                </a:solidFill>
              </a:rPr>
              <a:t> العمل على </a:t>
            </a:r>
            <a:r>
              <a:rPr lang="ar-TN" b="1" dirty="0" err="1" smtClean="0">
                <a:solidFill>
                  <a:sysClr val="windowText" lastClr="000000"/>
                </a:solidFill>
              </a:rPr>
              <a:t>الترفيع</a:t>
            </a:r>
            <a:r>
              <a:rPr lang="ar-TN" b="1" dirty="0" smtClean="0">
                <a:solidFill>
                  <a:sysClr val="windowText" lastClr="000000"/>
                </a:solidFill>
              </a:rPr>
              <a:t> في مستوى تعبئة الموارد الذاتية والتحكم في تطور النفقات قصد الرفع من مستوى الموارد الموجهة </a:t>
            </a:r>
            <a:r>
              <a:rPr lang="ar-TN" b="1" dirty="0" err="1" smtClean="0">
                <a:solidFill>
                  <a:sysClr val="windowText" lastClr="000000"/>
                </a:solidFill>
              </a:rPr>
              <a:t>للإستثمار.</a:t>
            </a:r>
            <a:endParaRPr lang="fr-FR" b="1" dirty="0">
              <a:solidFill>
                <a:sysClr val="windowText" lastClr="000000"/>
              </a:solidFill>
            </a:endParaRPr>
          </a:p>
        </p:txBody>
      </p:sp>
      <p:graphicFrame>
        <p:nvGraphicFramePr>
          <p:cNvPr id="12" name="Tableau 11"/>
          <p:cNvGraphicFramePr>
            <a:graphicFrameLocks noGrp="1"/>
          </p:cNvGraphicFramePr>
          <p:nvPr/>
        </p:nvGraphicFramePr>
        <p:xfrm>
          <a:off x="5004048" y="4725144"/>
          <a:ext cx="3528392" cy="1905000"/>
        </p:xfrm>
        <a:graphic>
          <a:graphicData uri="http://schemas.openxmlformats.org/drawingml/2006/table">
            <a:tbl>
              <a:tblPr rtl="1"/>
              <a:tblGrid>
                <a:gridCol w="2671811"/>
                <a:gridCol w="856581"/>
              </a:tblGrid>
              <a:tr h="952500">
                <a:tc>
                  <a:txBody>
                    <a:bodyPr/>
                    <a:lstStyle/>
                    <a:p>
                      <a:pPr algn="r" rtl="1" fontAlgn="ctr"/>
                      <a:r>
                        <a:rPr lang="ar-TN" sz="1400" b="1" i="0" u="none" strike="noStrike" dirty="0">
                          <a:solidFill>
                            <a:srgbClr val="FFFFFF"/>
                          </a:solidFill>
                          <a:latin typeface="Simplified Arabic"/>
                        </a:rPr>
                        <a:t>  نسبة </a:t>
                      </a:r>
                      <a:r>
                        <a:rPr lang="ar-TN" sz="1400" b="1" i="0" u="none" strike="noStrike" dirty="0" err="1">
                          <a:solidFill>
                            <a:srgbClr val="FFFFFF"/>
                          </a:solidFill>
                          <a:latin typeface="Simplified Arabic"/>
                        </a:rPr>
                        <a:t>التداين</a:t>
                      </a:r>
                      <a:r>
                        <a:rPr lang="ar-TN" sz="1400" b="1" i="0" u="none" strike="noStrike" dirty="0">
                          <a:solidFill>
                            <a:srgbClr val="FFFFFF"/>
                          </a:solidFill>
                          <a:latin typeface="Simplified Arabic"/>
                        </a:rPr>
                        <a:t> </a:t>
                      </a:r>
                      <a:r>
                        <a:rPr lang="ar-TN" sz="1400" b="1" i="0" u="none" strike="noStrike" dirty="0" err="1">
                          <a:solidFill>
                            <a:srgbClr val="FFFFFF"/>
                          </a:solidFill>
                          <a:latin typeface="Simplified Arabic"/>
                        </a:rPr>
                        <a:t>=</a:t>
                      </a:r>
                      <a:r>
                        <a:rPr lang="ar-TN" sz="1400" b="1" i="0" u="none" strike="noStrike" dirty="0">
                          <a:solidFill>
                            <a:srgbClr val="FFFFFF"/>
                          </a:solidFill>
                          <a:latin typeface="Simplified Arabic"/>
                        </a:rPr>
                        <a:t>(جملة الدين/موارد العنوان الأول</a:t>
                      </a:r>
                      <a:r>
                        <a:rPr lang="ar-TN" sz="1400" b="1" i="0" u="none" strike="noStrike" dirty="0" err="1">
                          <a:solidFill>
                            <a:srgbClr val="FFFFFF"/>
                          </a:solidFill>
                          <a:latin typeface="Simplified Arabic"/>
                        </a:rPr>
                        <a:t>)</a:t>
                      </a:r>
                      <a:r>
                        <a:rPr lang="ar-TN" sz="1400" b="1" i="0" u="none" strike="noStrike" dirty="0">
                          <a:solidFill>
                            <a:srgbClr val="FFFFFF"/>
                          </a:solidFill>
                          <a:latin typeface="Simplified Arabic"/>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ctr" rtl="0" fontAlgn="ctr"/>
                      <a:r>
                        <a:rPr lang="fr-FR" sz="1600" b="1" i="0" u="none" strike="noStrike" dirty="0">
                          <a:solidFill>
                            <a:srgbClr val="FFFFFF"/>
                          </a:solidFill>
                          <a:latin typeface="Simplified Arabic"/>
                        </a:rPr>
                        <a:t>80%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r>
              <a:tr h="952500">
                <a:tc>
                  <a:txBody>
                    <a:bodyPr/>
                    <a:lstStyle/>
                    <a:p>
                      <a:pPr algn="r" rtl="1" fontAlgn="ctr"/>
                      <a:r>
                        <a:rPr lang="ar-TN" sz="1400" b="1" i="0" u="none" strike="noStrike">
                          <a:solidFill>
                            <a:srgbClr val="FFFFFF"/>
                          </a:solidFill>
                          <a:latin typeface="Simplified Arabic"/>
                        </a:rPr>
                        <a:t> الإدخار الخام/ الأقساط التي حل أجلها (</a:t>
                      </a:r>
                      <a:r>
                        <a:rPr lang="fr-FR" sz="1400" b="1" i="0" u="none" strike="noStrike">
                          <a:solidFill>
                            <a:srgbClr val="FFFFFF"/>
                          </a:solidFill>
                          <a:latin typeface="Simplified Arabic"/>
                        </a:rPr>
                        <a:t>Annuité)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c>
                  <a:txBody>
                    <a:bodyPr/>
                    <a:lstStyle/>
                    <a:p>
                      <a:pPr algn="ctr" rtl="0" fontAlgn="ctr"/>
                      <a:r>
                        <a:rPr lang="fr-FR" sz="1600" b="1" i="0" u="none" strike="noStrike" dirty="0">
                          <a:solidFill>
                            <a:srgbClr val="FFFFFF"/>
                          </a:solidFill>
                          <a:latin typeface="Simplified Arabic"/>
                        </a:rPr>
                        <a:t>140%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538ED5"/>
                    </a:solidFill>
                  </a:tcPr>
                </a:tc>
              </a:tr>
            </a:tbl>
          </a:graphicData>
        </a:graphic>
      </p:graphicFrame>
      <p:sp>
        <p:nvSpPr>
          <p:cNvPr id="13" name="Rectangle 12"/>
          <p:cNvSpPr/>
          <p:nvPr/>
        </p:nvSpPr>
        <p:spPr>
          <a:xfrm>
            <a:off x="251520" y="4005064"/>
            <a:ext cx="4680520" cy="2554545"/>
          </a:xfrm>
          <a:prstGeom prst="rect">
            <a:avLst/>
          </a:prstGeom>
          <a:solidFill>
            <a:schemeClr val="bg2">
              <a:lumMod val="90000"/>
            </a:schemeClr>
          </a:solidFill>
        </p:spPr>
        <p:txBody>
          <a:bodyPr wrap="square">
            <a:spAutoFit/>
          </a:bodyPr>
          <a:lstStyle/>
          <a:p>
            <a:pPr algn="just" rtl="1">
              <a:buFont typeface="Wingdings" pitchFamily="2" charset="2"/>
              <a:buChar char="q"/>
            </a:pPr>
            <a:r>
              <a:rPr lang="ar-TN" b="1" dirty="0" smtClean="0">
                <a:solidFill>
                  <a:sysClr val="windowText" lastClr="000000"/>
                </a:solidFill>
              </a:rPr>
              <a:t> معدل نسبة </a:t>
            </a:r>
            <a:r>
              <a:rPr lang="ar-TN" b="1" dirty="0" err="1" smtClean="0">
                <a:solidFill>
                  <a:sysClr val="windowText" lastClr="000000"/>
                </a:solidFill>
              </a:rPr>
              <a:t>التداين</a:t>
            </a:r>
            <a:r>
              <a:rPr lang="ar-TN" b="1" dirty="0" smtClean="0">
                <a:solidFill>
                  <a:sysClr val="windowText" lastClr="000000"/>
                </a:solidFill>
              </a:rPr>
              <a:t> </a:t>
            </a:r>
            <a:r>
              <a:rPr lang="ar-TN" b="1" dirty="0" err="1" smtClean="0">
                <a:solidFill>
                  <a:sysClr val="windowText" lastClr="000000"/>
                </a:solidFill>
              </a:rPr>
              <a:t>للفترة </a:t>
            </a:r>
            <a:r>
              <a:rPr lang="ar-TN" b="1" dirty="0" smtClean="0">
                <a:solidFill>
                  <a:sysClr val="windowText" lastClr="000000"/>
                </a:solidFill>
              </a:rPr>
              <a:t>(2012-2016) تمثل 80 </a:t>
            </a:r>
            <a:r>
              <a:rPr lang="fr-FR" b="1" dirty="0" smtClean="0">
                <a:solidFill>
                  <a:sysClr val="windowText" lastClr="000000"/>
                </a:solidFill>
              </a:rPr>
              <a:t>%</a:t>
            </a:r>
            <a:r>
              <a:rPr lang="ar-TN" b="1" dirty="0" smtClean="0">
                <a:solidFill>
                  <a:sysClr val="windowText" lastClr="000000"/>
                </a:solidFill>
              </a:rPr>
              <a:t> وهي نسبة مقبولة بالمقارنة مع المعدل الوطني الذي لا يجب أن يتعدى 100 </a:t>
            </a:r>
            <a:r>
              <a:rPr lang="fr-FR" b="1" dirty="0" smtClean="0">
                <a:solidFill>
                  <a:sysClr val="windowText" lastClr="000000"/>
                </a:solidFill>
              </a:rPr>
              <a:t>%</a:t>
            </a:r>
            <a:r>
              <a:rPr lang="ar-TN" b="1" dirty="0" err="1" smtClean="0">
                <a:solidFill>
                  <a:sysClr val="windowText" lastClr="000000"/>
                </a:solidFill>
              </a:rPr>
              <a:t>.</a:t>
            </a:r>
            <a:r>
              <a:rPr lang="ar-TN" b="1" dirty="0" smtClean="0">
                <a:solidFill>
                  <a:sysClr val="windowText" lastClr="000000"/>
                </a:solidFill>
              </a:rPr>
              <a:t> </a:t>
            </a:r>
          </a:p>
          <a:p>
            <a:pPr algn="just" rtl="1">
              <a:buFont typeface="Wingdings" pitchFamily="2" charset="2"/>
              <a:buChar char="q"/>
            </a:pPr>
            <a:endParaRPr lang="ar-TN" sz="1400" b="1" dirty="0" smtClean="0">
              <a:solidFill>
                <a:sysClr val="windowText" lastClr="000000"/>
              </a:solidFill>
            </a:endParaRPr>
          </a:p>
          <a:p>
            <a:pPr algn="just" rtl="1">
              <a:buFont typeface="Wingdings" pitchFamily="2" charset="2"/>
              <a:buChar char="q"/>
            </a:pPr>
            <a:endParaRPr lang="ar-TN" sz="1400" b="1" dirty="0" smtClean="0">
              <a:solidFill>
                <a:sysClr val="windowText" lastClr="000000"/>
              </a:solidFill>
            </a:endParaRPr>
          </a:p>
          <a:p>
            <a:pPr algn="just" rtl="1">
              <a:buFont typeface="Wingdings" pitchFamily="2" charset="2"/>
              <a:buChar char="q"/>
            </a:pPr>
            <a:endParaRPr lang="ar-TN" sz="1400" b="1" dirty="0" smtClean="0">
              <a:solidFill>
                <a:sysClr val="windowText" lastClr="000000"/>
              </a:solidFill>
            </a:endParaRPr>
          </a:p>
          <a:p>
            <a:pPr algn="just" rtl="1">
              <a:buFont typeface="Wingdings" pitchFamily="2" charset="2"/>
              <a:buChar char="q"/>
            </a:pPr>
            <a:r>
              <a:rPr lang="ar-TN" sz="1400" b="1" dirty="0" smtClean="0">
                <a:solidFill>
                  <a:sysClr val="windowText" lastClr="000000"/>
                </a:solidFill>
              </a:rPr>
              <a:t> </a:t>
            </a:r>
            <a:r>
              <a:rPr lang="ar-TN" b="1" dirty="0" smtClean="0">
                <a:solidFill>
                  <a:sysClr val="windowText" lastClr="000000"/>
                </a:solidFill>
              </a:rPr>
              <a:t>الحالة المالية للبلدية </a:t>
            </a:r>
            <a:r>
              <a:rPr lang="ar-TN" b="1" dirty="0" err="1" smtClean="0">
                <a:solidFill>
                  <a:sysClr val="windowText" lastClr="000000"/>
                </a:solidFill>
              </a:rPr>
              <a:t>متوازنة،</a:t>
            </a:r>
            <a:endParaRPr lang="ar-TN" b="1" dirty="0" smtClean="0">
              <a:solidFill>
                <a:sysClr val="windowText" lastClr="000000"/>
              </a:solidFill>
            </a:endParaRPr>
          </a:p>
          <a:p>
            <a:pPr algn="just" rtl="1">
              <a:buFont typeface="Wingdings" pitchFamily="2" charset="2"/>
              <a:buChar char="q"/>
            </a:pPr>
            <a:r>
              <a:rPr lang="ar-TN" b="1" dirty="0" smtClean="0">
                <a:solidFill>
                  <a:sysClr val="windowText" lastClr="000000"/>
                </a:solidFill>
              </a:rPr>
              <a:t> البلدية لديها القدرة على </a:t>
            </a:r>
            <a:r>
              <a:rPr lang="ar-TN" b="1" dirty="0" err="1" smtClean="0">
                <a:solidFill>
                  <a:sysClr val="windowText" lastClr="000000"/>
                </a:solidFill>
              </a:rPr>
              <a:t>الإقتراض.</a:t>
            </a:r>
            <a:endParaRPr lang="ar-TN" b="1" dirty="0" smtClean="0">
              <a:solidFill>
                <a:sysClr val="windowText" lastClr="000000"/>
              </a:solidFill>
            </a:endParaRPr>
          </a:p>
          <a:p>
            <a:pPr algn="just" rtl="1">
              <a:buFontTx/>
              <a:buNone/>
            </a:pPr>
            <a:endParaRPr lang="ar-TN" sz="1400" b="1" dirty="0" smtClean="0">
              <a:solidFill>
                <a:sysClr val="windowText" lastClr="000000"/>
              </a:solidFill>
            </a:endParaRPr>
          </a:p>
          <a:p>
            <a:pPr algn="just" rtl="1">
              <a:buFontTx/>
              <a:buNone/>
            </a:pPr>
            <a:endParaRPr lang="ar-TN" sz="1400" b="1" dirty="0">
              <a:solidFill>
                <a:sysClr val="windowText" lastClr="000000"/>
              </a:solidFill>
            </a:endParaRPr>
          </a:p>
        </p:txBody>
      </p:sp>
      <p:sp>
        <p:nvSpPr>
          <p:cNvPr id="14" name="Rectangle 13"/>
          <p:cNvSpPr/>
          <p:nvPr/>
        </p:nvSpPr>
        <p:spPr>
          <a:xfrm>
            <a:off x="5724128" y="4077072"/>
            <a:ext cx="2613166" cy="461665"/>
          </a:xfrm>
          <a:prstGeom prst="rect">
            <a:avLst/>
          </a:prstGeom>
        </p:spPr>
        <p:txBody>
          <a:bodyPr wrap="square">
            <a:spAutoFit/>
          </a:bodyPr>
          <a:lstStyle/>
          <a:p>
            <a:pPr algn="r"/>
            <a:r>
              <a:rPr lang="ar-TN" sz="2400" b="1" dirty="0" smtClean="0"/>
              <a:t>2- مؤشرات </a:t>
            </a:r>
            <a:r>
              <a:rPr lang="ar-TN" sz="2400" b="1" dirty="0" err="1" smtClean="0"/>
              <a:t>التداين:</a:t>
            </a:r>
            <a:endParaRPr lang="fr-FR" sz="2400" b="1" dirty="0"/>
          </a:p>
        </p:txBody>
      </p:sp>
      <p:sp>
        <p:nvSpPr>
          <p:cNvPr id="15" name="Flèche vers le bas 14"/>
          <p:cNvSpPr/>
          <p:nvPr/>
        </p:nvSpPr>
        <p:spPr>
          <a:xfrm>
            <a:off x="2267744" y="4941168"/>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1"/>
            <a:endParaRPr lang="ar-TN" sz="1100"/>
          </a:p>
        </p:txBody>
      </p:sp>
      <p:sp>
        <p:nvSpPr>
          <p:cNvPr id="16" name="Flèche vers le bas 15"/>
          <p:cNvSpPr/>
          <p:nvPr/>
        </p:nvSpPr>
        <p:spPr>
          <a:xfrm>
            <a:off x="2123728" y="1628800"/>
            <a:ext cx="360040" cy="6387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1"/>
            <a:endParaRPr lang="ar-TN" sz="11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79512" y="332656"/>
          <a:ext cx="8617846" cy="5380002"/>
        </p:xfrm>
        <a:graphic>
          <a:graphicData uri="http://schemas.openxmlformats.org/drawingml/2006/table">
            <a:tbl>
              <a:tblPr rtl="1"/>
              <a:tblGrid>
                <a:gridCol w="2471332"/>
                <a:gridCol w="1899764"/>
                <a:gridCol w="635987"/>
                <a:gridCol w="328251"/>
                <a:gridCol w="1253131"/>
                <a:gridCol w="2029381"/>
              </a:tblGrid>
              <a:tr h="840155">
                <a:tc>
                  <a:txBody>
                    <a:bodyPr/>
                    <a:lstStyle/>
                    <a:p>
                      <a:pPr algn="r" rtl="1" fontAlgn="ctr"/>
                      <a:r>
                        <a:rPr lang="ar-TN" sz="2800" b="1" i="0" u="none" strike="noStrike" dirty="0">
                          <a:latin typeface="Simplified Arabic"/>
                        </a:rPr>
                        <a:t>مساعدة غير موظفة</a:t>
                      </a:r>
                    </a:p>
                  </a:txBody>
                  <a:tcPr marL="0" marR="65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5D9F1"/>
                    </a:solidFill>
                  </a:tcPr>
                </a:tc>
                <a:tc>
                  <a:txBody>
                    <a:bodyPr/>
                    <a:lstStyle/>
                    <a:p>
                      <a:pPr algn="l" rtl="0" fontAlgn="ctr"/>
                      <a:r>
                        <a:rPr lang="en-US" sz="2800" b="1" i="0" u="none" strike="noStrike" dirty="0">
                          <a:latin typeface="Simplified Arabic"/>
                        </a:rPr>
                        <a:t>  </a:t>
                      </a:r>
                      <a:r>
                        <a:rPr lang="ar-TN" sz="2800" b="1" i="0" u="none" strike="noStrike" dirty="0" smtClean="0">
                          <a:latin typeface="Simplified Arabic"/>
                        </a:rPr>
                        <a:t>262</a:t>
                      </a:r>
                      <a:r>
                        <a:rPr lang="en-US" sz="2800" b="1" i="0" u="none" strike="noStrike" dirty="0" smtClean="0">
                          <a:latin typeface="Simplified Arabic"/>
                        </a:rPr>
                        <a:t> </a:t>
                      </a:r>
                      <a:r>
                        <a:rPr lang="en-US" sz="2800" b="1" i="0" u="none" strike="noStrike" dirty="0">
                          <a:latin typeface="Simplified Arabic"/>
                        </a:rPr>
                        <a:t>000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1" fontAlgn="b"/>
                      <a:endParaRPr lang="en-US" sz="1050" b="0" i="0" u="none" strike="noStrike">
                        <a:latin typeface="Arial"/>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r>
              <a:tr h="936104">
                <a:tc>
                  <a:txBody>
                    <a:bodyPr/>
                    <a:lstStyle/>
                    <a:p>
                      <a:pPr algn="r" rtl="1" fontAlgn="ctr"/>
                      <a:r>
                        <a:rPr lang="ar-TN" sz="2800" b="1" i="0" u="none" strike="noStrike" dirty="0">
                          <a:latin typeface="Simplified Arabic"/>
                        </a:rPr>
                        <a:t>قرض</a:t>
                      </a:r>
                    </a:p>
                  </a:txBody>
                  <a:tcPr marL="0" marR="65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5D9F1"/>
                    </a:solidFill>
                  </a:tcPr>
                </a:tc>
                <a:tc>
                  <a:txBody>
                    <a:bodyPr/>
                    <a:lstStyle/>
                    <a:p>
                      <a:pPr algn="l" rtl="0" fontAlgn="ctr"/>
                      <a:r>
                        <a:rPr lang="en-US" sz="2800" b="1" i="0" u="none" strike="noStrike" dirty="0">
                          <a:latin typeface="Simplified Arabic"/>
                        </a:rPr>
                        <a:t>   </a:t>
                      </a:r>
                      <a:r>
                        <a:rPr lang="ar-TN" sz="2800" b="1" i="0" u="none" strike="noStrike" dirty="0" smtClean="0">
                          <a:latin typeface="Simplified Arabic"/>
                        </a:rPr>
                        <a:t>30</a:t>
                      </a:r>
                      <a:r>
                        <a:rPr lang="en-US" sz="2800" b="1" i="0" u="none" strike="noStrike" dirty="0" smtClean="0">
                          <a:latin typeface="Simplified Arabic"/>
                        </a:rPr>
                        <a:t> </a:t>
                      </a:r>
                      <a:r>
                        <a:rPr lang="en-US" sz="2800" b="1" i="0" u="none" strike="noStrike" dirty="0">
                          <a:latin typeface="Simplified Arabic"/>
                        </a:rPr>
                        <a:t>000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endParaRPr lang="en-US" sz="105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c>
                  <a:txBody>
                    <a:bodyPr/>
                    <a:lstStyle/>
                    <a:p>
                      <a:pPr algn="l" rtl="0" fontAlgn="b"/>
                      <a:endParaRPr lang="en-US" sz="1050" b="0" i="0" u="none" strike="noStrike" dirty="0">
                        <a:latin typeface="Arial"/>
                      </a:endParaRPr>
                    </a:p>
                  </a:txBody>
                  <a:tcPr marL="0" marR="0" marT="0" marB="0" anchor="b">
                    <a:lnL>
                      <a:noFill/>
                    </a:lnL>
                    <a:lnR>
                      <a:noFill/>
                    </a:lnR>
                    <a:lnT>
                      <a:noFill/>
                    </a:lnT>
                    <a:lnB>
                      <a:noFill/>
                    </a:lnB>
                  </a:tcPr>
                </a:tc>
              </a:tr>
              <a:tr h="1198523">
                <a:tc>
                  <a:txBody>
                    <a:bodyPr/>
                    <a:lstStyle/>
                    <a:p>
                      <a:pPr algn="r" rtl="1" fontAlgn="ctr"/>
                      <a:r>
                        <a:rPr lang="ar-TN" sz="2800" b="1" i="0" u="none" strike="noStrike" dirty="0">
                          <a:latin typeface="Simplified Arabic"/>
                        </a:rPr>
                        <a:t>تمويل ذاتي</a:t>
                      </a:r>
                    </a:p>
                  </a:txBody>
                  <a:tcPr marL="0" marR="65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rtl="0" fontAlgn="ctr"/>
                      <a:r>
                        <a:rPr lang="en-US" sz="2800" b="1" i="0" u="none" strike="noStrike" dirty="0">
                          <a:latin typeface="Simplified Arabic"/>
                        </a:rPr>
                        <a:t>   </a:t>
                      </a:r>
                      <a:r>
                        <a:rPr lang="ar-TN" sz="2800" b="1" i="0" u="none" strike="noStrike" dirty="0" smtClean="0">
                          <a:latin typeface="Simplified Arabic"/>
                        </a:rPr>
                        <a:t>28</a:t>
                      </a:r>
                      <a:r>
                        <a:rPr lang="en-US" sz="2800" b="1" i="0" u="none" strike="noStrike" dirty="0" smtClean="0">
                          <a:latin typeface="Simplified Arabic"/>
                        </a:rPr>
                        <a:t> </a:t>
                      </a:r>
                      <a:r>
                        <a:rPr lang="en-US" sz="2800" b="1" i="0" u="none" strike="noStrike" dirty="0">
                          <a:latin typeface="Simplified Arabic"/>
                        </a:rPr>
                        <a:t>000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en-US" sz="1050" b="0" i="0" u="none" strike="noStrike">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c>
                  <a:txBody>
                    <a:bodyPr/>
                    <a:lstStyle/>
                    <a:p>
                      <a:pPr algn="l" rtl="0" fontAlgn="b"/>
                      <a:endParaRPr lang="en-US" sz="1050" b="0" i="0" u="none" strike="noStrike">
                        <a:latin typeface="Arial"/>
                      </a:endParaRPr>
                    </a:p>
                  </a:txBody>
                  <a:tcPr marL="0" marR="0" marT="0" marB="0" anchor="b">
                    <a:lnL>
                      <a:noFill/>
                    </a:lnL>
                    <a:lnR>
                      <a:noFill/>
                    </a:lnR>
                    <a:lnT>
                      <a:noFill/>
                    </a:lnT>
                    <a:lnB>
                      <a:noFill/>
                    </a:lnB>
                  </a:tcPr>
                </a:tc>
              </a:tr>
              <a:tr h="893446">
                <a:tc>
                  <a:txBody>
                    <a:bodyPr/>
                    <a:lstStyle/>
                    <a:p>
                      <a:pPr algn="l" rtl="0" fontAlgn="ctr"/>
                      <a:endParaRPr lang="en-US" sz="2800" b="1" i="0" u="none" strike="noStrike" dirty="0">
                        <a:latin typeface="Simplified Arabic"/>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en-US" sz="1050" b="0" i="0" u="none" strike="noStrike" dirty="0">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endParaRPr lang="en-US" sz="1050" b="0" i="0" u="none" strike="noStrike">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050" b="0" i="0" u="none" strike="noStrike">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050" b="0" i="0" u="none" strike="noStrike">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050" b="0" i="0" u="none" strike="noStrike">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511774">
                <a:tc gridSpan="5">
                  <a:txBody>
                    <a:bodyPr/>
                    <a:lstStyle/>
                    <a:p>
                      <a:pPr algn="ctr" rtl="1" fontAlgn="ctr"/>
                      <a:r>
                        <a:rPr lang="ar-TN" sz="2800" b="1" i="0" u="none" strike="noStrike" dirty="0">
                          <a:latin typeface="Simplified Arabic"/>
                        </a:rPr>
                        <a:t>جملة الإعتمادات المرصودة للبرنامج الإستثماري لسنة </a:t>
                      </a:r>
                      <a:r>
                        <a:rPr lang="ar-TN" sz="2800" b="1" i="0" u="none" strike="noStrike" dirty="0" smtClean="0">
                          <a:latin typeface="Simplified Arabic"/>
                        </a:rPr>
                        <a:t>2018</a:t>
                      </a:r>
                      <a:endParaRPr lang="ar-TN" sz="2800" b="1" i="0" u="none" strike="noStrike" dirty="0">
                        <a:latin typeface="Simplified Arabic"/>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rtl="0" fontAlgn="ctr"/>
                      <a:r>
                        <a:rPr lang="ar-TN" sz="2800" b="1" i="0" u="none" strike="noStrike" dirty="0" smtClean="0">
                          <a:solidFill>
                            <a:srgbClr val="FFFFFF"/>
                          </a:solidFill>
                          <a:latin typeface="Simplified Arabic"/>
                        </a:rPr>
                        <a:t>320.000</a:t>
                      </a:r>
                      <a:endParaRPr lang="en-US" sz="2800" b="1" i="0" u="none" strike="noStrike" dirty="0">
                        <a:solidFill>
                          <a:srgbClr val="FFFFFF"/>
                        </a:solidFill>
                        <a:latin typeface="Simplified Arabic"/>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bl>
          </a:graphicData>
        </a:graphic>
      </p:graphicFrame>
      <p:graphicFrame>
        <p:nvGraphicFramePr>
          <p:cNvPr id="6" name="Graphique 5"/>
          <p:cNvGraphicFramePr>
            <a:graphicFrameLocks/>
          </p:cNvGraphicFramePr>
          <p:nvPr/>
        </p:nvGraphicFramePr>
        <p:xfrm>
          <a:off x="251520" y="428604"/>
          <a:ext cx="4106166" cy="37204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142900"/>
            <a:ext cx="6215106" cy="917596"/>
          </a:xfrm>
        </p:spPr>
        <p:txBody>
          <a:bodyPr>
            <a:normAutofit fontScale="90000"/>
          </a:bodyPr>
          <a:lstStyle/>
          <a:p>
            <a:pPr lvl="0" rtl="1"/>
            <a:r>
              <a:rPr lang="ar-TN" b="1" u="sng" dirty="0"/>
              <a:t>التقسيم المجالي للبلدية إلى مناطق</a:t>
            </a:r>
            <a:endParaRPr lang="fr-FR" u="sng" dirty="0"/>
          </a:p>
        </p:txBody>
      </p:sp>
      <p:sp>
        <p:nvSpPr>
          <p:cNvPr id="3" name="Espace réservé du contenu 2"/>
          <p:cNvSpPr>
            <a:spLocks noGrp="1"/>
          </p:cNvSpPr>
          <p:nvPr>
            <p:ph idx="1"/>
          </p:nvPr>
        </p:nvSpPr>
        <p:spPr>
          <a:xfrm>
            <a:off x="0" y="857233"/>
            <a:ext cx="9144000" cy="6011898"/>
          </a:xfrm>
        </p:spPr>
        <p:txBody>
          <a:bodyPr>
            <a:noAutofit/>
          </a:bodyPr>
          <a:lstStyle/>
          <a:p>
            <a:pPr algn="just" rtl="1"/>
            <a:r>
              <a:rPr lang="ar-TN" sz="4000" dirty="0"/>
              <a:t>تبعا لجلسة خلية إعداد البرنامج السنوي للاستثمار لسنة </a:t>
            </a:r>
            <a:r>
              <a:rPr lang="fr-FR" sz="4000" dirty="0" smtClean="0"/>
              <a:t>2018</a:t>
            </a:r>
            <a:r>
              <a:rPr lang="ar-TN" sz="4000" dirty="0" smtClean="0"/>
              <a:t>  </a:t>
            </a:r>
            <a:r>
              <a:rPr lang="ar-TN" sz="4000" dirty="0"/>
              <a:t>المنعقدة يوم </a:t>
            </a:r>
            <a:r>
              <a:rPr lang="ar-TN" sz="4000" dirty="0" smtClean="0"/>
              <a:t> 02 نوفمبر 2017, </a:t>
            </a:r>
            <a:r>
              <a:rPr lang="ar-TN" sz="4000" dirty="0"/>
              <a:t>تمت المصادقة على تقسيم مجال البلدية </a:t>
            </a:r>
            <a:r>
              <a:rPr lang="ar-TN" sz="4000" dirty="0" smtClean="0"/>
              <a:t>إلى 08 </a:t>
            </a:r>
            <a:r>
              <a:rPr lang="ar-TN" sz="4000" dirty="0"/>
              <a:t>مناطق:</a:t>
            </a:r>
            <a:endParaRPr lang="fr-FR" sz="4000" dirty="0"/>
          </a:p>
          <a:p>
            <a:pPr algn="just" rtl="1"/>
            <a:r>
              <a:rPr lang="ar-TN" sz="2800" b="1" dirty="0"/>
              <a:t>المنطقة </a:t>
            </a:r>
            <a:r>
              <a:rPr lang="ar-TN" sz="2800" b="1" dirty="0" smtClean="0"/>
              <a:t>الأولى</a:t>
            </a:r>
            <a:r>
              <a:rPr lang="ar-TN" sz="2800" dirty="0" smtClean="0"/>
              <a:t>  </a:t>
            </a:r>
            <a:r>
              <a:rPr lang="ar-TN" sz="2800" dirty="0"/>
              <a:t>: </a:t>
            </a:r>
            <a:r>
              <a:rPr lang="ar-TN" sz="2800" dirty="0" smtClean="0"/>
              <a:t>حي النرجس، حي </a:t>
            </a:r>
            <a:r>
              <a:rPr lang="ar-TN" sz="2800" dirty="0" err="1" smtClean="0"/>
              <a:t>الماية.</a:t>
            </a:r>
            <a:endParaRPr lang="fr-FR" sz="2800" dirty="0"/>
          </a:p>
          <a:p>
            <a:pPr algn="just" rtl="1"/>
            <a:r>
              <a:rPr lang="ar-TN" sz="2800" b="1" dirty="0"/>
              <a:t>المنطقة </a:t>
            </a:r>
            <a:r>
              <a:rPr lang="ar-TN" sz="2800" b="1" dirty="0" smtClean="0"/>
              <a:t>الثانية</a:t>
            </a:r>
            <a:r>
              <a:rPr lang="ar-TN" sz="2800" dirty="0" smtClean="0"/>
              <a:t>  </a:t>
            </a:r>
            <a:r>
              <a:rPr lang="ar-TN" sz="2800" dirty="0"/>
              <a:t>: </a:t>
            </a:r>
            <a:r>
              <a:rPr lang="ar-TN" sz="2800" dirty="0" smtClean="0"/>
              <a:t>حي النسيم، حي الزهور.</a:t>
            </a:r>
          </a:p>
          <a:p>
            <a:pPr algn="just" rtl="1"/>
            <a:r>
              <a:rPr lang="ar-TN" sz="2800" b="1" dirty="0" smtClean="0"/>
              <a:t>المنطقة الثالثة</a:t>
            </a:r>
            <a:r>
              <a:rPr lang="ar-TN" sz="2800" dirty="0" smtClean="0"/>
              <a:t>: حي </a:t>
            </a:r>
            <a:r>
              <a:rPr lang="ar-TN" sz="2800" dirty="0" err="1" smtClean="0"/>
              <a:t>المعتمدية</a:t>
            </a:r>
            <a:r>
              <a:rPr lang="ar-TN" sz="2800" dirty="0" smtClean="0"/>
              <a:t> و حي </a:t>
            </a:r>
            <a:r>
              <a:rPr lang="ar-TN" sz="2800" dirty="0" err="1" smtClean="0"/>
              <a:t>المراشدة.</a:t>
            </a:r>
            <a:endParaRPr lang="ar-TN" sz="2800" dirty="0" smtClean="0"/>
          </a:p>
          <a:p>
            <a:pPr algn="just" rtl="1"/>
            <a:r>
              <a:rPr lang="ar-TN" sz="2800" b="1" dirty="0" smtClean="0"/>
              <a:t>المنطقة الرابعة</a:t>
            </a:r>
            <a:r>
              <a:rPr lang="ar-TN" sz="2800" dirty="0" smtClean="0"/>
              <a:t>: حي الشبان و حي </a:t>
            </a:r>
            <a:r>
              <a:rPr lang="ar-TN" sz="2800" dirty="0" err="1" smtClean="0"/>
              <a:t>نخيلة</a:t>
            </a:r>
            <a:r>
              <a:rPr lang="ar-TN" sz="2800" dirty="0" smtClean="0"/>
              <a:t> فرحات.</a:t>
            </a:r>
          </a:p>
          <a:p>
            <a:pPr algn="just" rtl="1"/>
            <a:r>
              <a:rPr lang="ar-TN" sz="2800" b="1" dirty="0" smtClean="0"/>
              <a:t>المنطقة الخامسة</a:t>
            </a:r>
            <a:r>
              <a:rPr lang="ar-TN" sz="2800" dirty="0" smtClean="0"/>
              <a:t>: حي السوق.</a:t>
            </a:r>
            <a:endParaRPr lang="en-US" sz="2800" dirty="0" smtClean="0"/>
          </a:p>
          <a:p>
            <a:pPr algn="just" rtl="1"/>
            <a:r>
              <a:rPr lang="ar-TN" sz="2800" b="1" dirty="0" smtClean="0"/>
              <a:t>المنطقة السادسة</a:t>
            </a:r>
            <a:r>
              <a:rPr lang="ar-TN" sz="2800" dirty="0" smtClean="0"/>
              <a:t>: حي الشرفاء.</a:t>
            </a:r>
            <a:endParaRPr lang="fr-FR" sz="2800" dirty="0" smtClean="0"/>
          </a:p>
          <a:p>
            <a:pPr algn="just" rtl="1"/>
            <a:r>
              <a:rPr lang="ar-TN" sz="2800" b="1" dirty="0" smtClean="0"/>
              <a:t>المنطقة السابعة</a:t>
            </a:r>
            <a:r>
              <a:rPr lang="ar-TN" sz="2800" dirty="0" smtClean="0"/>
              <a:t>: حي </a:t>
            </a:r>
            <a:r>
              <a:rPr lang="ar-TN" sz="2800" dirty="0" err="1" smtClean="0"/>
              <a:t>العوينات</a:t>
            </a:r>
            <a:endParaRPr lang="fr-FR" sz="2800" dirty="0" smtClean="0"/>
          </a:p>
          <a:p>
            <a:pPr algn="just" rtl="1"/>
            <a:r>
              <a:rPr lang="ar-TN" sz="2800" b="1" dirty="0" smtClean="0"/>
              <a:t>المنطقة </a:t>
            </a:r>
            <a:r>
              <a:rPr lang="ar-TN" sz="2800" b="1" dirty="0" err="1" smtClean="0"/>
              <a:t>الثامنة </a:t>
            </a:r>
            <a:r>
              <a:rPr lang="ar-TN" sz="2800" dirty="0" smtClean="0"/>
              <a:t>: حي </a:t>
            </a:r>
            <a:r>
              <a:rPr lang="ar-TN" sz="2800" dirty="0" err="1" smtClean="0"/>
              <a:t>العكاريت</a:t>
            </a:r>
            <a:r>
              <a:rPr lang="ar-TN" sz="2800" dirty="0" smtClean="0"/>
              <a:t> و حي العمارات</a:t>
            </a:r>
            <a:endParaRPr lang="fr-FR" sz="2800" dirty="0" smtClean="0"/>
          </a:p>
          <a:p>
            <a:pPr algn="just" rtl="1"/>
            <a:endParaRPr lang="en-US" sz="2800" dirty="0" smtClean="0"/>
          </a:p>
          <a:p>
            <a:pPr algn="just" rtl="1"/>
            <a:endParaRPr lang="en-US" sz="3600" dirty="0" smtClean="0"/>
          </a:p>
          <a:p>
            <a:pPr algn="just" rtl="1"/>
            <a:endParaRPr 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08"/>
          <p:cNvSpPr txBox="1">
            <a:spLocks noChangeArrowheads="1"/>
          </p:cNvSpPr>
          <p:nvPr/>
        </p:nvSpPr>
        <p:spPr bwMode="auto">
          <a:xfrm>
            <a:off x="190319025" y="1352550"/>
            <a:ext cx="3895725" cy="9525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graphicFrame>
        <p:nvGraphicFramePr>
          <p:cNvPr id="6" name="Tableau 5"/>
          <p:cNvGraphicFramePr>
            <a:graphicFrameLocks noGrp="1"/>
          </p:cNvGraphicFramePr>
          <p:nvPr/>
        </p:nvGraphicFramePr>
        <p:xfrm>
          <a:off x="395536" y="404664"/>
          <a:ext cx="8136904" cy="6064709"/>
        </p:xfrm>
        <a:graphic>
          <a:graphicData uri="http://schemas.openxmlformats.org/drawingml/2006/table">
            <a:tbl>
              <a:tblPr rtl="1"/>
              <a:tblGrid>
                <a:gridCol w="3811108"/>
                <a:gridCol w="208326"/>
                <a:gridCol w="1372490"/>
                <a:gridCol w="1372490"/>
                <a:gridCol w="1372490"/>
              </a:tblGrid>
              <a:tr h="517349">
                <a:tc>
                  <a:txBody>
                    <a:bodyPr/>
                    <a:lstStyle/>
                    <a:p>
                      <a:pPr algn="r" rtl="1" fontAlgn="b"/>
                      <a:endParaRPr lang="fr-FR" sz="1600" b="1" i="0" u="none" strike="noStrike" dirty="0">
                        <a:latin typeface="Arial"/>
                      </a:endParaRPr>
                    </a:p>
                  </a:txBody>
                  <a:tcPr marL="0" marR="0" marT="0" marB="0" anchor="ctr">
                    <a:lnL>
                      <a:noFill/>
                    </a:lnL>
                    <a:lnR>
                      <a:noFill/>
                    </a:lnR>
                    <a:lnT>
                      <a:noFill/>
                    </a:lnT>
                    <a:lnB>
                      <a:noFill/>
                    </a:lnB>
                  </a:tcPr>
                </a:tc>
                <a:tc>
                  <a:txBody>
                    <a:bodyPr/>
                    <a:lstStyle/>
                    <a:p>
                      <a:pPr algn="ctr" rtl="0" fontAlgn="ctr"/>
                      <a:endParaRPr lang="fr-FR" sz="1400" b="1" i="0" u="none" strike="noStrike">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ar-TN" sz="1400" b="1" i="0" u="none" strike="noStrike">
                          <a:latin typeface="Arial"/>
                        </a:rPr>
                        <a:t>ميزانية 2017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1" fontAlgn="ctr"/>
                      <a:r>
                        <a:rPr lang="ar-TN" sz="1400" b="1" i="0" u="none" strike="noStrike">
                          <a:latin typeface="Arial"/>
                        </a:rPr>
                        <a:t>2017 بصدد الإنجاز إلى غاية موفى أكتوبر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1" fontAlgn="ctr"/>
                      <a:r>
                        <a:rPr lang="ar-TN" sz="1400" b="1" i="0" u="none" strike="noStrike">
                          <a:latin typeface="Arial"/>
                        </a:rPr>
                        <a:t>مشروع ميزانية 2018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58715">
                <a:tc>
                  <a:txBody>
                    <a:bodyPr/>
                    <a:lstStyle/>
                    <a:p>
                      <a:pPr algn="ctr" rtl="0" fontAlgn="ctr"/>
                      <a:endParaRPr lang="fr-FR" sz="1400" b="0" i="0" u="none" strike="noStrike">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1" i="1"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1" i="1"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0">
                <a:tc>
                  <a:txBody>
                    <a:bodyPr/>
                    <a:lstStyle/>
                    <a:p>
                      <a:pPr algn="ctr" rtl="1" fontAlgn="ctr"/>
                      <a:r>
                        <a:rPr lang="ar-TN" sz="1400" b="1" i="0" u="none" strike="noStrike">
                          <a:latin typeface="Arial"/>
                        </a:rPr>
                        <a:t>الموارد الذاتية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ctr"/>
                      <a:endParaRPr lang="fr-FR" sz="1400" b="1"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fr-FR" sz="1400" b="1" i="0" u="none" strike="noStrike">
                          <a:solidFill>
                            <a:srgbClr val="FFFFFF"/>
                          </a:solidFill>
                          <a:latin typeface="Arial"/>
                        </a:rPr>
                        <a:t>413 000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425 095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442 800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r>
              <a:tr h="206940">
                <a:tc>
                  <a:txBody>
                    <a:bodyPr/>
                    <a:lstStyle/>
                    <a:p>
                      <a:pPr algn="ctr" rtl="1" fontAlgn="ctr"/>
                      <a:r>
                        <a:rPr lang="ar-TN" sz="1400" b="1" i="0" u="none" strike="noStrike">
                          <a:latin typeface="Arial"/>
                        </a:rPr>
                        <a:t>المداخيل الجبائية الإعتيادية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ctr"/>
                      <a:endParaRPr lang="fr-FR" sz="1400" b="1"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fr-FR" sz="1400" b="1" i="0" u="none" strike="noStrike">
                          <a:solidFill>
                            <a:srgbClr val="FFFFFF"/>
                          </a:solidFill>
                          <a:latin typeface="Arial"/>
                        </a:rPr>
                        <a:t>358 000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343 461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402 100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r>
              <a:tr h="206940">
                <a:tc>
                  <a:txBody>
                    <a:bodyPr/>
                    <a:lstStyle/>
                    <a:p>
                      <a:pPr algn="ctr" rtl="1" fontAlgn="ctr"/>
                      <a:r>
                        <a:rPr lang="ar-TN" sz="1400" b="0" i="0" u="none" strike="noStrike">
                          <a:latin typeface="Arial"/>
                        </a:rPr>
                        <a:t>المعلوم على العقارات المبنية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40 000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35 115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40 000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المعلوم على الأراضي غير المبنية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5 000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4 088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5 500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المعلوم على المؤسسات</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190 000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191 581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210 000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المعلوم على النزل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مداخيل الأسواق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14 000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16 268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14 000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المعلوم الإضافي على سعر التيار الكهربائي</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50 000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62 644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70 000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مداخيل جبائية أخرى</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59 000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33 765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62 600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1" i="0" u="none" strike="noStrike">
                          <a:latin typeface="Arial"/>
                        </a:rPr>
                        <a:t>مداخيل غير جبائية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fr-FR" sz="1400" b="1" i="0" u="none" strike="noStrike">
                          <a:solidFill>
                            <a:srgbClr val="FFFFFF"/>
                          </a:solidFill>
                          <a:latin typeface="Arial"/>
                        </a:rPr>
                        <a:t>465 000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423 736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450 700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r>
              <a:tr h="206940">
                <a:tc>
                  <a:txBody>
                    <a:bodyPr/>
                    <a:lstStyle/>
                    <a:p>
                      <a:pPr algn="ctr" rtl="1" fontAlgn="ctr"/>
                      <a:r>
                        <a:rPr lang="ar-TN" sz="1400" b="0" i="0" u="none" strike="noStrike">
                          <a:latin typeface="Arial"/>
                        </a:rPr>
                        <a:t>مداخيل كراء العقارات والتجهيزات والمعدات</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16 000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10 192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14 000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محاصيل بيع العقارات وأملاك أخرى</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مداخيل غير جبائية أخرى</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39 000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71 442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26 700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1" i="0" u="none" strike="noStrike">
                          <a:solidFill>
                            <a:srgbClr val="FFFFFF"/>
                          </a:solidFill>
                          <a:latin typeface="Arial"/>
                        </a:rPr>
                        <a:t> إحالات الدولة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030A0"/>
                    </a:solidFill>
                  </a:tcPr>
                </a:tc>
                <a:tc>
                  <a:txBody>
                    <a:bodyPr/>
                    <a:lstStyle/>
                    <a:p>
                      <a:pPr algn="ctr" rtl="0" fontAlgn="ctr"/>
                      <a:endParaRPr lang="fr-FR" sz="1400" b="0" i="0" u="none" strike="noStrike">
                        <a:latin typeface="Arial"/>
                      </a:endParaRP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fr-FR" sz="1400" b="1" i="0" u="none" strike="noStrike">
                          <a:solidFill>
                            <a:srgbClr val="FFFFFF"/>
                          </a:solidFill>
                          <a:latin typeface="Arial"/>
                        </a:rPr>
                        <a:t>410 000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030A0"/>
                    </a:solidFill>
                  </a:tcPr>
                </a:tc>
                <a:tc>
                  <a:txBody>
                    <a:bodyPr/>
                    <a:lstStyle/>
                    <a:p>
                      <a:pPr algn="ctr" rtl="0" fontAlgn="b"/>
                      <a:r>
                        <a:rPr lang="fr-FR" sz="1400" b="1" i="0" u="none" strike="noStrike">
                          <a:solidFill>
                            <a:srgbClr val="FFFFFF"/>
                          </a:solidFill>
                          <a:latin typeface="Arial"/>
                        </a:rPr>
                        <a:t>342 102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030A0"/>
                    </a:solidFill>
                  </a:tcPr>
                </a:tc>
                <a:tc>
                  <a:txBody>
                    <a:bodyPr/>
                    <a:lstStyle/>
                    <a:p>
                      <a:pPr algn="ctr" rtl="0" fontAlgn="b"/>
                      <a:r>
                        <a:rPr lang="fr-FR" sz="1400" b="1" i="0" u="none" strike="noStrike">
                          <a:solidFill>
                            <a:srgbClr val="FFFFFF"/>
                          </a:solidFill>
                          <a:latin typeface="Arial"/>
                        </a:rPr>
                        <a:t>410 000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030A0"/>
                    </a:solidFill>
                  </a:tcPr>
                </a:tc>
              </a:tr>
              <a:tr h="206940">
                <a:tc>
                  <a:txBody>
                    <a:bodyPr/>
                    <a:lstStyle/>
                    <a:p>
                      <a:pPr algn="ctr" rtl="1" fontAlgn="ctr"/>
                      <a:r>
                        <a:rPr lang="ar-TN" sz="1400" b="0" i="0" u="none" strike="noStrike">
                          <a:latin typeface="Arial"/>
                        </a:rPr>
                        <a:t>المناب من المال المشترك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410 000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342 102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410 000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منح ومساهمات مخصصة للتسيير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1"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6940">
                <a:tc>
                  <a:txBody>
                    <a:bodyPr/>
                    <a:lstStyle/>
                    <a:p>
                      <a:pPr algn="ctr" rtl="1" fontAlgn="ctr"/>
                      <a:r>
                        <a:rPr lang="ar-TN" sz="1400" b="1" i="0" u="none" strike="noStrike" dirty="0">
                          <a:latin typeface="Arial"/>
                        </a:rPr>
                        <a:t>موارد العنوان الأول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fr-FR" sz="1400" b="1" i="0" u="none" strike="noStrike" dirty="0">
                          <a:solidFill>
                            <a:srgbClr val="FFFFFF"/>
                          </a:solidFill>
                          <a:latin typeface="Arial"/>
                        </a:rPr>
                        <a:t>823 000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767 197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fr-FR" sz="1400" b="1" i="0" u="none" strike="noStrike">
                          <a:solidFill>
                            <a:srgbClr val="FFFFFF"/>
                          </a:solidFill>
                          <a:latin typeface="Arial"/>
                        </a:rPr>
                        <a:t>852 800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32440">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dirty="0">
                        <a:latin typeface="Arial"/>
                      </a:endParaRPr>
                    </a:p>
                  </a:txBody>
                  <a:tcPr marL="0" marR="0" marT="0" marB="0" anchor="ctr">
                    <a:lnL>
                      <a:noFill/>
                    </a:lnL>
                    <a:lnR>
                      <a:noFill/>
                    </a:lnR>
                    <a:lnT>
                      <a:noFill/>
                    </a:lnT>
                    <a:lnB>
                      <a:noFill/>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0">
                <a:tc>
                  <a:txBody>
                    <a:bodyPr/>
                    <a:lstStyle/>
                    <a:p>
                      <a:pPr algn="ctr" rtl="1" fontAlgn="ctr"/>
                      <a:r>
                        <a:rPr lang="ar-TN" sz="1400" b="0" i="0" u="none" strike="noStrike">
                          <a:latin typeface="Arial"/>
                        </a:rPr>
                        <a:t>التأجير العمومي</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459 092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340 279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482 670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وسائل المصالح</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214 394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32 080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232 663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التدخل العمومي</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12 738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904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13 417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نفقات التصرف الطارئة و غير موزعة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5 000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400" b="0" i="0" u="none" strike="noStrike">
                          <a:latin typeface="Arial"/>
                        </a:rPr>
                        <a:t>5 000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6940">
                <a:tc>
                  <a:txBody>
                    <a:bodyPr/>
                    <a:lstStyle/>
                    <a:p>
                      <a:pPr algn="ctr" rtl="1" fontAlgn="ctr"/>
                      <a:r>
                        <a:rPr lang="ar-TN" sz="1400" b="0" i="0" u="none" strike="noStrike">
                          <a:latin typeface="Arial"/>
                        </a:rPr>
                        <a:t>فوائد الدين</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fr-FR" sz="1400" b="1"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0" i="0" u="none" strike="noStrike">
                          <a:latin typeface="Arial"/>
                        </a:rPr>
                        <a:t>57 692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400" b="0" i="0" u="none" strike="noStrike">
                          <a:latin typeface="Arial"/>
                        </a:rPr>
                        <a:t>57 692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400" b="0" i="0" u="none" strike="noStrike">
                          <a:latin typeface="Arial"/>
                        </a:rPr>
                        <a:t>50 631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064">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0">
                <a:tc>
                  <a:txBody>
                    <a:bodyPr/>
                    <a:lstStyle/>
                    <a:p>
                      <a:pPr algn="ctr" rtl="1" fontAlgn="ctr"/>
                      <a:r>
                        <a:rPr lang="ar-TN" sz="1400" b="1" i="0" u="none" strike="noStrike">
                          <a:solidFill>
                            <a:srgbClr val="FFFFFF"/>
                          </a:solidFill>
                          <a:latin typeface="Arial"/>
                        </a:rPr>
                        <a:t>نفقات العنوان الأول</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endParaRPr lang="fr-FR" sz="1400" b="1"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1" i="0" u="none" strike="noStrike">
                          <a:solidFill>
                            <a:srgbClr val="FFFFFF"/>
                          </a:solidFill>
                          <a:latin typeface="Arial"/>
                        </a:rPr>
                        <a:t>748 916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400" b="1" i="0" u="none" strike="noStrike">
                          <a:solidFill>
                            <a:srgbClr val="FFFFFF"/>
                          </a:solidFill>
                          <a:latin typeface="Arial"/>
                        </a:rPr>
                        <a:t>430 955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400" b="1" i="0" u="none" strike="noStrike" dirty="0">
                          <a:solidFill>
                            <a:srgbClr val="FFFFFF"/>
                          </a:solidFill>
                          <a:latin typeface="Arial"/>
                        </a:rPr>
                        <a:t>784 381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7" name="Text Box 408"/>
          <p:cNvSpPr txBox="1">
            <a:spLocks noChangeArrowheads="1"/>
          </p:cNvSpPr>
          <p:nvPr/>
        </p:nvSpPr>
        <p:spPr bwMode="auto">
          <a:xfrm>
            <a:off x="190319025" y="1352550"/>
            <a:ext cx="3895725" cy="9525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a:solidFill>
              <a:srgbClr val="000000"/>
            </a:solidFill>
            <a:miter lim="800000"/>
            <a:headEnd/>
            <a:tailEnd/>
          </a:ln>
        </p:spPr>
        <p:txBody>
          <a:bodyPr wrap="square" lIns="0"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1">
              <a:defRPr sz="1000"/>
            </a:pPr>
            <a:r>
              <a:rPr lang="ar-TN" sz="2800" b="1" i="0" strike="noStrike">
                <a:solidFill>
                  <a:srgbClr val="000000"/>
                </a:solidFill>
                <a:latin typeface="Arial"/>
                <a:cs typeface="Arial"/>
              </a:rPr>
              <a:t>البلدية: المطوية</a:t>
            </a:r>
          </a:p>
        </p:txBody>
      </p:sp>
      <p:sp>
        <p:nvSpPr>
          <p:cNvPr id="8" name="Rectangle 7"/>
          <p:cNvSpPr/>
          <p:nvPr/>
        </p:nvSpPr>
        <p:spPr>
          <a:xfrm>
            <a:off x="2483768" y="0"/>
            <a:ext cx="5896166" cy="461665"/>
          </a:xfrm>
          <a:prstGeom prst="rect">
            <a:avLst/>
          </a:prstGeom>
        </p:spPr>
        <p:txBody>
          <a:bodyPr wrap="none">
            <a:spAutoFit/>
          </a:bodyPr>
          <a:lstStyle/>
          <a:p>
            <a:r>
              <a:rPr lang="ar-TN" sz="2400" b="1" dirty="0" err="1" smtClean="0"/>
              <a:t>5.</a:t>
            </a:r>
            <a:r>
              <a:rPr lang="ar-TN" sz="2400" b="1" dirty="0" smtClean="0"/>
              <a:t> حوصلة حول ميزانية 2017 ومشروع ميزانية 2018</a:t>
            </a:r>
            <a:endParaRPr lang="fr-FR" sz="24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467545" y="476672"/>
          <a:ext cx="7872535" cy="5904654"/>
        </p:xfrm>
        <a:graphic>
          <a:graphicData uri="http://schemas.openxmlformats.org/drawingml/2006/table">
            <a:tbl>
              <a:tblPr rtl="1"/>
              <a:tblGrid>
                <a:gridCol w="3687288"/>
                <a:gridCol w="201556"/>
                <a:gridCol w="1327897"/>
                <a:gridCol w="1327897"/>
                <a:gridCol w="1327897"/>
              </a:tblGrid>
              <a:tr h="480366">
                <a:tc>
                  <a:txBody>
                    <a:bodyPr/>
                    <a:lstStyle/>
                    <a:p>
                      <a:pPr algn="ctr" rtl="1" fontAlgn="ctr"/>
                      <a:r>
                        <a:rPr lang="ar-TN" sz="1200" b="1" i="0" u="none" strike="noStrike" dirty="0">
                          <a:latin typeface="Arial"/>
                        </a:rPr>
                        <a:t>موارد العنوان الثاني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1" i="0" u="none" strike="noStrike">
                          <a:solidFill>
                            <a:srgbClr val="FFFFFF"/>
                          </a:solidFill>
                          <a:latin typeface="Arial"/>
                        </a:rPr>
                        <a:t>190 000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200" b="1" i="0" u="none" strike="noStrike">
                          <a:solidFill>
                            <a:srgbClr val="FFFFFF"/>
                          </a:solidFill>
                          <a:latin typeface="Arial"/>
                        </a:rPr>
                        <a:t>483 573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200" b="1" i="0" u="none" strike="noStrike">
                          <a:solidFill>
                            <a:srgbClr val="FFFFFF"/>
                          </a:solidFill>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18962">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366">
                <a:tc>
                  <a:txBody>
                    <a:bodyPr/>
                    <a:lstStyle/>
                    <a:p>
                      <a:pPr algn="ctr" rtl="1" fontAlgn="ctr"/>
                      <a:r>
                        <a:rPr lang="ar-TN" sz="1200" b="1" i="0" u="none" strike="noStrike">
                          <a:latin typeface="Arial"/>
                        </a:rPr>
                        <a:t>منح التجهيز ومساهمات داخلية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0" i="0" u="none" strike="noStrike">
                          <a:latin typeface="Arial"/>
                        </a:rPr>
                        <a:t>131 000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r>
                        <a:rPr lang="fr-FR" sz="1200" b="0" i="0" u="none" strike="noStrike">
                          <a:latin typeface="Arial"/>
                        </a:rPr>
                        <a:t>175 214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r>
                        <a:rPr lang="fr-FR" sz="12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r>
              <a:tr h="480366">
                <a:tc>
                  <a:txBody>
                    <a:bodyPr/>
                    <a:lstStyle/>
                    <a:p>
                      <a:pPr algn="ctr" rtl="1" fontAlgn="ctr"/>
                      <a:r>
                        <a:rPr lang="ar-TN" sz="1200" b="1" i="0" u="none" strike="noStrike">
                          <a:latin typeface="Arial"/>
                        </a:rPr>
                        <a:t>مدخرات وموارد مختلفة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0" i="0" u="none" strike="noStrike">
                          <a:latin typeface="Arial"/>
                        </a:rPr>
                        <a:t>30 000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r>
                        <a:rPr lang="fr-FR" sz="1200" b="0" i="0" u="none" strike="noStrike">
                          <a:latin typeface="Arial"/>
                        </a:rPr>
                        <a:t>308 359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r>
                        <a:rPr lang="fr-FR" sz="12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r>
              <a:tr h="480366">
                <a:tc>
                  <a:txBody>
                    <a:bodyPr/>
                    <a:lstStyle/>
                    <a:p>
                      <a:pPr algn="ctr" rtl="1" fontAlgn="ctr"/>
                      <a:r>
                        <a:rPr lang="ar-TN" sz="1200" b="1" i="0" u="none" strike="noStrike">
                          <a:latin typeface="Arial"/>
                        </a:rPr>
                        <a:t>موارد الإقتراض الداخلي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0" i="0" u="none" strike="noStrike">
                          <a:latin typeface="Arial"/>
                        </a:rPr>
                        <a:t>29 000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fr-FR" sz="12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fr-FR" sz="1200" b="0" i="0" u="none" strike="noStrike">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318962">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366">
                <a:tc>
                  <a:txBody>
                    <a:bodyPr/>
                    <a:lstStyle/>
                    <a:p>
                      <a:pPr algn="ctr" rtl="1" fontAlgn="ctr"/>
                      <a:r>
                        <a:rPr lang="ar-TN" sz="1200" b="1" i="0" u="none" strike="noStrike">
                          <a:latin typeface="Arial"/>
                        </a:rPr>
                        <a:t>مصاريف العنوان الثاني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1" i="0" u="none" strike="noStrike">
                          <a:solidFill>
                            <a:srgbClr val="FFFFFF"/>
                          </a:solidFill>
                          <a:latin typeface="Arial"/>
                        </a:rPr>
                        <a:t>264 084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200" b="1" i="0" u="none" strike="noStrike">
                          <a:solidFill>
                            <a:srgbClr val="FFFFFF"/>
                          </a:solidFill>
                          <a:latin typeface="Arial"/>
                        </a:rPr>
                        <a:t>223 097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200" b="1" i="0" u="none" strike="noStrike">
                          <a:solidFill>
                            <a:srgbClr val="FFFFFF"/>
                          </a:solidFill>
                          <a:latin typeface="Arial"/>
                        </a:rPr>
                        <a:t>68 419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18962">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366">
                <a:tc>
                  <a:txBody>
                    <a:bodyPr/>
                    <a:lstStyle/>
                    <a:p>
                      <a:pPr algn="ctr" rtl="1" fontAlgn="ctr"/>
                      <a:r>
                        <a:rPr lang="ar-TN" sz="1200" b="1" i="0" u="none" strike="noStrike">
                          <a:latin typeface="Arial"/>
                        </a:rPr>
                        <a:t>الاستثمارات المباشرة</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0" i="0" u="none" strike="noStrike">
                          <a:latin typeface="Arial"/>
                        </a:rPr>
                        <a:t>190 000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r>
                        <a:rPr lang="fr-FR" sz="1200" b="0" i="0" u="none" strike="noStrike">
                          <a:latin typeface="Arial"/>
                        </a:rPr>
                        <a:t>149 013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rtl="0" fontAlgn="ctr"/>
                      <a:r>
                        <a:rPr lang="fr-FR" sz="1200" b="0"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r>
              <a:tr h="480366">
                <a:tc>
                  <a:txBody>
                    <a:bodyPr/>
                    <a:lstStyle/>
                    <a:p>
                      <a:pPr algn="ctr" rtl="1" fontAlgn="ctr"/>
                      <a:r>
                        <a:rPr lang="ar-TN" sz="1200" b="1" i="0" u="none" strike="noStrike">
                          <a:latin typeface="Arial"/>
                        </a:rPr>
                        <a:t>سداد أصل الدين</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rtl="0" fontAlgn="ctr"/>
                      <a:endParaRPr lang="fr-FR" sz="12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200" b="0" i="0" u="none" strike="noStrike">
                          <a:latin typeface="Arial"/>
                        </a:rPr>
                        <a:t>74 084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fr-FR" sz="1200" b="0" i="0" u="none" strike="noStrike">
                          <a:latin typeface="Arial"/>
                        </a:rPr>
                        <a:t>74 084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fr-FR" sz="1200" b="0" i="0" u="none" strike="noStrike">
                          <a:latin typeface="Arial"/>
                        </a:rPr>
                        <a:t>68 419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240183">
                <a:tc>
                  <a:txBody>
                    <a:bodyPr/>
                    <a:lstStyle/>
                    <a:p>
                      <a:pPr algn="ctr" rtl="0" fontAlgn="ctr"/>
                      <a:endParaRPr lang="fr-FR" sz="7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7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7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7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7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366">
                <a:tc>
                  <a:txBody>
                    <a:bodyPr/>
                    <a:lstStyle/>
                    <a:p>
                      <a:pPr algn="ctr" rtl="1" fontAlgn="ctr"/>
                      <a:r>
                        <a:rPr lang="ar-TN" sz="1400" b="1" i="0" u="none" strike="noStrike">
                          <a:latin typeface="Arial"/>
                        </a:rPr>
                        <a:t>جملة الموارد</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1" i="0" u="none" strike="noStrike">
                          <a:solidFill>
                            <a:srgbClr val="FFFFFF"/>
                          </a:solidFill>
                          <a:latin typeface="Arial"/>
                        </a:rPr>
                        <a:t>1 013 000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400" b="1" i="0" u="none" strike="noStrike">
                          <a:solidFill>
                            <a:srgbClr val="FFFFFF"/>
                          </a:solidFill>
                          <a:latin typeface="Arial"/>
                        </a:rPr>
                        <a:t>1 250 770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400" b="1" i="0" u="none" strike="noStrike">
                          <a:solidFill>
                            <a:srgbClr val="FFFFFF"/>
                          </a:solidFill>
                          <a:latin typeface="Arial"/>
                        </a:rPr>
                        <a:t>852 800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84291">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a:noFill/>
                    </a:lnT>
                    <a:lnB>
                      <a:noFill/>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400" b="0" i="0" u="none" strike="noStrike">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366">
                <a:tc>
                  <a:txBody>
                    <a:bodyPr/>
                    <a:lstStyle/>
                    <a:p>
                      <a:pPr algn="ctr" rtl="1" fontAlgn="ctr"/>
                      <a:r>
                        <a:rPr lang="ar-TN" sz="1400" b="1" i="0" u="none" strike="noStrike">
                          <a:latin typeface="Arial"/>
                        </a:rPr>
                        <a:t>جملة النفقات</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endParaRPr lang="fr-FR" sz="1400" b="0" i="0" u="none" strike="noStrike">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1400" b="1" i="0" u="none" strike="noStrike">
                          <a:solidFill>
                            <a:srgbClr val="FFFFFF"/>
                          </a:solidFill>
                          <a:latin typeface="Arial"/>
                        </a:rPr>
                        <a:t>1 013 000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400" b="1" i="0" u="none" strike="noStrike">
                          <a:solidFill>
                            <a:srgbClr val="FFFFFF"/>
                          </a:solidFill>
                          <a:latin typeface="Arial"/>
                        </a:rPr>
                        <a:t>654 051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fr-FR" sz="1400" b="1" i="0" u="none" strike="noStrike" dirty="0">
                          <a:solidFill>
                            <a:srgbClr val="FFFFFF"/>
                          </a:solidFill>
                          <a:latin typeface="Arial"/>
                        </a:rPr>
                        <a:t>852 800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785818"/>
          </a:xfrm>
        </p:spPr>
        <p:txBody>
          <a:bodyPr>
            <a:normAutofit fontScale="90000"/>
          </a:bodyPr>
          <a:lstStyle/>
          <a:p>
            <a:pPr rtl="1"/>
            <a:r>
              <a:rPr lang="ar-TN" sz="5300" b="1" u="sng" dirty="0" smtClean="0"/>
              <a:t>المقترحات</a:t>
            </a:r>
            <a:r>
              <a:rPr lang="ar-TN" b="1" u="sng" dirty="0" smtClean="0"/>
              <a:t/>
            </a:r>
            <a:br>
              <a:rPr lang="ar-TN" b="1" u="sng" dirty="0" smtClean="0"/>
            </a:br>
            <a:endParaRPr lang="en-US" dirty="0"/>
          </a:p>
        </p:txBody>
      </p:sp>
      <p:sp>
        <p:nvSpPr>
          <p:cNvPr id="3" name="Espace réservé du contenu 2"/>
          <p:cNvSpPr>
            <a:spLocks noGrp="1"/>
          </p:cNvSpPr>
          <p:nvPr>
            <p:ph idx="1"/>
          </p:nvPr>
        </p:nvSpPr>
        <p:spPr>
          <a:xfrm>
            <a:off x="0" y="714357"/>
            <a:ext cx="9072594" cy="2143140"/>
          </a:xfrm>
        </p:spPr>
        <p:txBody>
          <a:bodyPr/>
          <a:lstStyle/>
          <a:p>
            <a:pPr algn="r" rtl="1">
              <a:buFont typeface="Wingdings" pitchFamily="2" charset="2"/>
              <a:buChar char="q"/>
            </a:pPr>
            <a:r>
              <a:rPr lang="ar-TN" dirty="0"/>
              <a:t>بالإستناد إلى التشخيص المالي المعد من طرف الفريق المالي لخلية إعداد البرنامج البلدي التشاركي لسنة </a:t>
            </a:r>
            <a:r>
              <a:rPr lang="ar-TN" dirty="0" smtClean="0"/>
              <a:t>2018 </a:t>
            </a:r>
            <a:r>
              <a:rPr lang="ar-TN" dirty="0"/>
              <a:t>والذي أقر إمكانية رصد مبلغ في حدود  </a:t>
            </a:r>
            <a:r>
              <a:rPr lang="ar-TN" dirty="0" smtClean="0"/>
              <a:t>320000 </a:t>
            </a:r>
            <a:r>
              <a:rPr lang="ar-TN" dirty="0"/>
              <a:t>د لإنجاز مشاريع سنة </a:t>
            </a:r>
            <a:r>
              <a:rPr lang="ar-TN" dirty="0" smtClean="0"/>
              <a:t>2018 </a:t>
            </a:r>
            <a:r>
              <a:rPr lang="ar-TN" dirty="0"/>
              <a:t>وقد تم توزيع هذا المبلغ على النحو </a:t>
            </a:r>
            <a:r>
              <a:rPr lang="ar-TN" dirty="0" smtClean="0"/>
              <a:t>التالي:</a:t>
            </a:r>
          </a:p>
          <a:p>
            <a:pPr algn="r" rtl="1">
              <a:buNone/>
            </a:pPr>
            <a:endParaRPr lang="fr-FR" dirty="0"/>
          </a:p>
          <a:p>
            <a:pPr algn="r" rtl="1">
              <a:buNone/>
            </a:pPr>
            <a:endParaRPr lang="en-US" dirty="0"/>
          </a:p>
        </p:txBody>
      </p:sp>
      <p:graphicFrame>
        <p:nvGraphicFramePr>
          <p:cNvPr id="4" name="Tableau 3"/>
          <p:cNvGraphicFramePr>
            <a:graphicFrameLocks noGrp="1"/>
          </p:cNvGraphicFramePr>
          <p:nvPr/>
        </p:nvGraphicFramePr>
        <p:xfrm>
          <a:off x="0" y="2857496"/>
          <a:ext cx="9144000" cy="3553922"/>
        </p:xfrm>
        <a:graphic>
          <a:graphicData uri="http://schemas.openxmlformats.org/drawingml/2006/table">
            <a:tbl>
              <a:tblPr firstRow="1" bandRow="1">
                <a:tableStyleId>{5C22544A-7EE6-4342-B048-85BDC9FD1C3A}</a:tableStyleId>
              </a:tblPr>
              <a:tblGrid>
                <a:gridCol w="1928794"/>
                <a:gridCol w="2286016"/>
                <a:gridCol w="4929190"/>
              </a:tblGrid>
              <a:tr h="532632">
                <a:tc>
                  <a:txBody>
                    <a:bodyPr/>
                    <a:lstStyle/>
                    <a:p>
                      <a:pPr marL="274320" indent="-272415" algn="ctr" rtl="1">
                        <a:spcAft>
                          <a:spcPts val="0"/>
                        </a:spcAft>
                      </a:pPr>
                      <a:r>
                        <a:rPr lang="ar-TN" sz="3600" b="1" dirty="0">
                          <a:latin typeface="Times New Roman"/>
                          <a:ea typeface="Times New Roman"/>
                          <a:cs typeface="Simplified Arabic"/>
                        </a:rPr>
                        <a:t>النسبة</a:t>
                      </a:r>
                      <a:endParaRPr lang="fr-FR" sz="3200" dirty="0">
                        <a:latin typeface="Times New Roman"/>
                        <a:ea typeface="Times New Roman"/>
                        <a:cs typeface="Simplified Arabic"/>
                      </a:endParaRPr>
                    </a:p>
                  </a:txBody>
                  <a:tcPr marL="68580" marR="68580" marT="0" marB="0"/>
                </a:tc>
                <a:tc>
                  <a:txBody>
                    <a:bodyPr/>
                    <a:lstStyle/>
                    <a:p>
                      <a:pPr algn="ctr" rtl="1">
                        <a:spcAft>
                          <a:spcPts val="0"/>
                        </a:spcAft>
                      </a:pPr>
                      <a:r>
                        <a:rPr lang="ar-SA" sz="3600" b="1" dirty="0">
                          <a:latin typeface="Times New Roman"/>
                          <a:ea typeface="Times New Roman"/>
                          <a:cs typeface="Simplified Arabic"/>
                        </a:rPr>
                        <a:t>الكلفة</a:t>
                      </a:r>
                      <a:endParaRPr lang="fr-FR" sz="3200" dirty="0">
                        <a:latin typeface="Times New Roman"/>
                        <a:ea typeface="Times New Roman"/>
                        <a:cs typeface="Simplified Arabic"/>
                      </a:endParaRPr>
                    </a:p>
                  </a:txBody>
                  <a:tcPr marL="68580" marR="68580" marT="0" marB="0"/>
                </a:tc>
                <a:tc>
                  <a:txBody>
                    <a:bodyPr/>
                    <a:lstStyle/>
                    <a:p>
                      <a:pPr algn="ctr" rtl="1">
                        <a:spcAft>
                          <a:spcPts val="0"/>
                        </a:spcAft>
                      </a:pPr>
                      <a:r>
                        <a:rPr lang="ar-SA" sz="3600" b="1" dirty="0">
                          <a:latin typeface="Times New Roman"/>
                          <a:ea typeface="Times New Roman"/>
                          <a:cs typeface="Simplified Arabic"/>
                        </a:rPr>
                        <a:t>البرامج المقترحة</a:t>
                      </a:r>
                      <a:endParaRPr lang="fr-FR" sz="3200" dirty="0">
                        <a:latin typeface="Times New Roman"/>
                        <a:ea typeface="Times New Roman"/>
                        <a:cs typeface="Simplified Arabic"/>
                      </a:endParaRPr>
                    </a:p>
                  </a:txBody>
                  <a:tcPr marL="68580" marR="68580" marT="0" marB="0"/>
                </a:tc>
              </a:tr>
              <a:tr h="148128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dirty="0" smtClean="0">
                          <a:latin typeface="Helvetica"/>
                          <a:ea typeface="MS Mincho"/>
                          <a:cs typeface="Simplified Arabic"/>
                        </a:rPr>
                        <a:t>%</a:t>
                      </a:r>
                      <a:r>
                        <a:rPr lang="ar-TN" sz="3200" dirty="0" smtClean="0">
                          <a:latin typeface="Helvetica"/>
                          <a:ea typeface="MS Mincho"/>
                          <a:cs typeface="Simplified Arabic"/>
                        </a:rPr>
                        <a:t>78</a:t>
                      </a:r>
                      <a:r>
                        <a:rPr lang="ar-TN" sz="3200" baseline="0" dirty="0" smtClean="0">
                          <a:latin typeface="Helvetica"/>
                          <a:ea typeface="MS Mincho"/>
                          <a:cs typeface="Simplified Arabic"/>
                        </a:rPr>
                        <a:t> </a:t>
                      </a:r>
                      <a:r>
                        <a:rPr lang="ar-SA" sz="2800" dirty="0" smtClean="0">
                          <a:latin typeface="Times New Roman"/>
                          <a:ea typeface="MS Mincho"/>
                          <a:cs typeface="Helvetica"/>
                        </a:rPr>
                        <a:t> </a:t>
                      </a:r>
                      <a:endParaRPr lang="fr-FR" sz="2800" dirty="0" smtClean="0">
                        <a:latin typeface="Times New Roman"/>
                        <a:ea typeface="Times New Roman"/>
                        <a:cs typeface="Simplified Arabic"/>
                      </a:endParaRPr>
                    </a:p>
                    <a:p>
                      <a:pPr algn="ctr" rtl="1">
                        <a:spcAft>
                          <a:spcPts val="0"/>
                        </a:spcAft>
                      </a:pPr>
                      <a:endParaRPr lang="fr-FR" sz="3200" dirty="0">
                        <a:latin typeface="Times New Roman"/>
                        <a:ea typeface="Times New Roman"/>
                        <a:cs typeface="Simplified Arabic"/>
                      </a:endParaRPr>
                    </a:p>
                  </a:txBody>
                  <a:tcPr marL="68580" marR="68580" marT="0" marB="0"/>
                </a:tc>
                <a:tc>
                  <a:txBody>
                    <a:bodyPr/>
                    <a:lstStyle/>
                    <a:p>
                      <a:pPr algn="ctr" rtl="1">
                        <a:spcAft>
                          <a:spcPts val="0"/>
                        </a:spcAft>
                      </a:pPr>
                      <a:r>
                        <a:rPr lang="fr-FR" sz="3200" dirty="0" smtClean="0">
                          <a:latin typeface="Times New Roman"/>
                          <a:ea typeface="Times New Roman"/>
                          <a:cs typeface="Simplified Arabic"/>
                        </a:rPr>
                        <a:t>250.000 </a:t>
                      </a:r>
                      <a:r>
                        <a:rPr lang="ar-TN" sz="3200" baseline="0" dirty="0" smtClean="0">
                          <a:latin typeface="Times New Roman"/>
                          <a:ea typeface="Times New Roman"/>
                          <a:cs typeface="Simplified Arabic"/>
                        </a:rPr>
                        <a:t> د</a:t>
                      </a:r>
                      <a:endParaRPr lang="fr-FR" sz="3200" dirty="0">
                        <a:latin typeface="Times New Roman"/>
                        <a:ea typeface="Times New Roman"/>
                        <a:cs typeface="Simplified Arabic"/>
                      </a:endParaRPr>
                    </a:p>
                  </a:txBody>
                  <a:tcPr marL="68580" marR="68580" marT="0" marB="0"/>
                </a:tc>
                <a:tc>
                  <a:txBody>
                    <a:bodyPr/>
                    <a:lstStyle/>
                    <a:p>
                      <a:pPr indent="81280" algn="ctr" rtl="1">
                        <a:spcAft>
                          <a:spcPts val="0"/>
                        </a:spcAft>
                      </a:pPr>
                      <a:r>
                        <a:rPr lang="ar-SA" sz="3600" dirty="0">
                          <a:latin typeface="Helvetica"/>
                          <a:ea typeface="MS Mincho"/>
                          <a:cs typeface="Simplified Arabic"/>
                        </a:rPr>
                        <a:t>برامج </a:t>
                      </a:r>
                      <a:r>
                        <a:rPr lang="ar-SA" sz="3600" dirty="0" smtClean="0">
                          <a:latin typeface="Helvetica"/>
                          <a:ea typeface="MS Mincho"/>
                          <a:cs typeface="Simplified Arabic"/>
                        </a:rPr>
                        <a:t>القرب</a:t>
                      </a:r>
                      <a:endParaRPr lang="fr-FR" sz="3200" dirty="0">
                        <a:latin typeface="Times New Roman"/>
                        <a:ea typeface="Times New Roman"/>
                        <a:cs typeface="Simplified Arabic"/>
                      </a:endParaRPr>
                    </a:p>
                  </a:txBody>
                  <a:tcPr marL="68580" marR="68580" marT="0" marB="0"/>
                </a:tc>
              </a:tr>
              <a:tr h="53263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3200" dirty="0" smtClean="0">
                          <a:latin typeface="Helvetica"/>
                          <a:ea typeface="MS Mincho"/>
                          <a:cs typeface="Simplified Arabic"/>
                        </a:rPr>
                        <a:t>%</a:t>
                      </a:r>
                      <a:r>
                        <a:rPr lang="ar-TN" sz="3200" dirty="0" smtClean="0">
                          <a:latin typeface="Helvetica"/>
                          <a:ea typeface="MS Mincho"/>
                          <a:cs typeface="Simplified Arabic"/>
                        </a:rPr>
                        <a:t>22</a:t>
                      </a:r>
                      <a:r>
                        <a:rPr lang="ar-SA" sz="3200" dirty="0" smtClean="0">
                          <a:latin typeface="Times New Roman"/>
                          <a:ea typeface="MS Mincho"/>
                          <a:cs typeface="Helvetica"/>
                        </a:rPr>
                        <a:t> </a:t>
                      </a:r>
                      <a:endParaRPr lang="fr-FR" sz="3200" dirty="0" smtClean="0">
                        <a:latin typeface="Times New Roman"/>
                        <a:ea typeface="Times New Roman"/>
                        <a:cs typeface="Simplified Arabic"/>
                      </a:endParaRPr>
                    </a:p>
                    <a:p>
                      <a:pPr algn="ctr" rtl="1">
                        <a:spcAft>
                          <a:spcPts val="0"/>
                        </a:spcAft>
                      </a:pPr>
                      <a:endParaRPr lang="fr-FR" sz="3200" dirty="0">
                        <a:latin typeface="Times New Roman"/>
                        <a:ea typeface="Times New Roman"/>
                        <a:cs typeface="Simplified Arabic"/>
                      </a:endParaRPr>
                    </a:p>
                  </a:txBody>
                  <a:tcPr marL="68580" marR="68580" marT="0" marB="0"/>
                </a:tc>
                <a:tc>
                  <a:txBody>
                    <a:bodyPr/>
                    <a:lstStyle/>
                    <a:p>
                      <a:pPr algn="ctr" rtl="1">
                        <a:spcAft>
                          <a:spcPts val="0"/>
                        </a:spcAft>
                      </a:pPr>
                      <a:r>
                        <a:rPr lang="ar-TN" sz="3200" dirty="0" smtClean="0">
                          <a:latin typeface="Times New Roman"/>
                          <a:ea typeface="Times New Roman"/>
                          <a:cs typeface="Simplified Arabic"/>
                        </a:rPr>
                        <a:t>70.000 د</a:t>
                      </a:r>
                      <a:endParaRPr lang="fr-FR" sz="3200" dirty="0">
                        <a:latin typeface="Times New Roman"/>
                        <a:ea typeface="Times New Roman"/>
                        <a:cs typeface="Simplified Arabic"/>
                      </a:endParaRPr>
                    </a:p>
                  </a:txBody>
                  <a:tcPr marL="68580" marR="68580" marT="0" marB="0"/>
                </a:tc>
                <a:tc>
                  <a:txBody>
                    <a:bodyPr/>
                    <a:lstStyle/>
                    <a:p>
                      <a:pPr indent="81280" algn="ctr" rtl="1">
                        <a:spcAft>
                          <a:spcPts val="0"/>
                        </a:spcAft>
                      </a:pPr>
                      <a:r>
                        <a:rPr lang="ar-SA" sz="3600" dirty="0">
                          <a:latin typeface="Helvetica"/>
                          <a:ea typeface="MS Mincho"/>
                          <a:cs typeface="Simplified Arabic"/>
                        </a:rPr>
                        <a:t>برامج إدارية</a:t>
                      </a:r>
                      <a:endParaRPr lang="fr-FR" sz="3200" dirty="0">
                        <a:latin typeface="Times New Roman"/>
                        <a:ea typeface="Times New Roman"/>
                        <a:cs typeface="Simplified Arabic"/>
                      </a:endParaRPr>
                    </a:p>
                  </a:txBody>
                  <a:tcPr marL="68580" marR="68580" marT="0" marB="0"/>
                </a:tc>
              </a:tr>
              <a:tr h="532632">
                <a:tc>
                  <a:txBody>
                    <a:bodyPr/>
                    <a:lstStyle/>
                    <a:p>
                      <a:pPr algn="ctr" rtl="1">
                        <a:spcAft>
                          <a:spcPts val="0"/>
                        </a:spcAft>
                      </a:pPr>
                      <a:r>
                        <a:rPr lang="fr-FR" sz="3200" dirty="0">
                          <a:latin typeface="Helvetica"/>
                          <a:ea typeface="MS Mincho"/>
                          <a:cs typeface="Simplified Arabic"/>
                        </a:rPr>
                        <a:t>%</a:t>
                      </a:r>
                      <a:r>
                        <a:rPr lang="ar-SA" sz="3600" dirty="0">
                          <a:latin typeface="Helvetica"/>
                          <a:ea typeface="MS Mincho"/>
                          <a:cs typeface="Simplified Arabic"/>
                        </a:rPr>
                        <a:t>100</a:t>
                      </a:r>
                      <a:r>
                        <a:rPr lang="ar-SA" sz="3200" dirty="0">
                          <a:latin typeface="Times New Roman"/>
                          <a:ea typeface="MS Mincho"/>
                          <a:cs typeface="Helvetica"/>
                        </a:rPr>
                        <a:t> </a:t>
                      </a:r>
                      <a:endParaRPr lang="fr-FR" sz="3200" dirty="0">
                        <a:latin typeface="Times New Roman"/>
                        <a:ea typeface="Times New Roman"/>
                        <a:cs typeface="Simplified Arabic"/>
                      </a:endParaRPr>
                    </a:p>
                  </a:txBody>
                  <a:tcPr marL="68580" marR="68580" marT="0" marB="0"/>
                </a:tc>
                <a:tc>
                  <a:txBody>
                    <a:bodyPr/>
                    <a:lstStyle/>
                    <a:p>
                      <a:pPr algn="ctr" rtl="1">
                        <a:spcAft>
                          <a:spcPts val="0"/>
                        </a:spcAft>
                      </a:pPr>
                      <a:r>
                        <a:rPr lang="ar-TN" sz="3600" dirty="0" smtClean="0">
                          <a:latin typeface="Helvetica"/>
                          <a:ea typeface="MS Mincho"/>
                          <a:cs typeface="Simplified Arabic"/>
                        </a:rPr>
                        <a:t>320.000</a:t>
                      </a:r>
                      <a:endParaRPr lang="fr-FR" sz="3200" dirty="0">
                        <a:latin typeface="Times New Roman"/>
                        <a:ea typeface="Times New Roman"/>
                        <a:cs typeface="Simplified Arabic"/>
                      </a:endParaRPr>
                    </a:p>
                  </a:txBody>
                  <a:tcPr marL="68580" marR="68580" marT="0" marB="0"/>
                </a:tc>
                <a:tc>
                  <a:txBody>
                    <a:bodyPr/>
                    <a:lstStyle/>
                    <a:p>
                      <a:pPr algn="ctr" rtl="1">
                        <a:spcAft>
                          <a:spcPts val="0"/>
                        </a:spcAft>
                      </a:pPr>
                      <a:r>
                        <a:rPr lang="ar-SA" sz="3600" dirty="0">
                          <a:latin typeface="Helvetica"/>
                          <a:ea typeface="MS Mincho"/>
                          <a:cs typeface="Simplified Arabic"/>
                        </a:rPr>
                        <a:t>المجموع</a:t>
                      </a:r>
                      <a:endParaRPr lang="fr-FR" sz="3200" dirty="0">
                        <a:latin typeface="Times New Roman"/>
                        <a:ea typeface="Times New Roman"/>
                        <a:cs typeface="Simplified Arabic"/>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a:t>وتنقسم المشاريع الإدارية على النحو </a:t>
            </a:r>
            <a:r>
              <a:rPr lang="ar-SA" dirty="0" smtClean="0"/>
              <a:t>التالي</a:t>
            </a:r>
            <a:r>
              <a:rPr lang="ar-TN" dirty="0" smtClean="0"/>
              <a:t>:</a:t>
            </a:r>
            <a:endParaRPr lang="en-US" dirty="0"/>
          </a:p>
        </p:txBody>
      </p:sp>
      <p:graphicFrame>
        <p:nvGraphicFramePr>
          <p:cNvPr id="4" name="Espace réservé du contenu 3"/>
          <p:cNvGraphicFramePr>
            <a:graphicFrameLocks noGrp="1"/>
          </p:cNvGraphicFramePr>
          <p:nvPr>
            <p:ph idx="1"/>
          </p:nvPr>
        </p:nvGraphicFramePr>
        <p:xfrm>
          <a:off x="251520" y="1600200"/>
          <a:ext cx="8640960" cy="3901440"/>
        </p:xfrm>
        <a:graphic>
          <a:graphicData uri="http://schemas.openxmlformats.org/drawingml/2006/table">
            <a:tbl>
              <a:tblPr firstRow="1" bandRow="1">
                <a:tableStyleId>{5C22544A-7EE6-4342-B048-85BDC9FD1C3A}</a:tableStyleId>
              </a:tblPr>
              <a:tblGrid>
                <a:gridCol w="2880320"/>
                <a:gridCol w="2880320"/>
                <a:gridCol w="2880320"/>
              </a:tblGrid>
              <a:tr h="370840">
                <a:tc>
                  <a:txBody>
                    <a:bodyPr/>
                    <a:lstStyle/>
                    <a:p>
                      <a:pPr marL="274320" indent="-272415" algn="ctr" rtl="1">
                        <a:spcAft>
                          <a:spcPts val="0"/>
                        </a:spcAft>
                      </a:pPr>
                      <a:r>
                        <a:rPr lang="ar-TN" sz="4800" b="1" dirty="0">
                          <a:latin typeface="Times New Roman"/>
                          <a:ea typeface="Times New Roman"/>
                          <a:cs typeface="Simplified Arabic"/>
                        </a:rPr>
                        <a:t>النسبة</a:t>
                      </a:r>
                      <a:endParaRPr lang="fr-FR" sz="4400" dirty="0">
                        <a:latin typeface="Times New Roman"/>
                        <a:ea typeface="Times New Roman"/>
                        <a:cs typeface="Simplified Arabic"/>
                      </a:endParaRPr>
                    </a:p>
                  </a:txBody>
                  <a:tcPr marL="68580" marR="68580" marT="0" marB="0"/>
                </a:tc>
                <a:tc>
                  <a:txBody>
                    <a:bodyPr/>
                    <a:lstStyle/>
                    <a:p>
                      <a:pPr algn="ctr" rtl="1">
                        <a:spcAft>
                          <a:spcPts val="0"/>
                        </a:spcAft>
                      </a:pPr>
                      <a:r>
                        <a:rPr lang="ar-SA" sz="4800" b="1" dirty="0">
                          <a:latin typeface="Times New Roman"/>
                          <a:ea typeface="Times New Roman"/>
                          <a:cs typeface="Simplified Arabic"/>
                        </a:rPr>
                        <a:t>الكلفة</a:t>
                      </a:r>
                      <a:endParaRPr lang="fr-FR" sz="4400" dirty="0">
                        <a:latin typeface="Times New Roman"/>
                        <a:ea typeface="Times New Roman"/>
                        <a:cs typeface="Simplified Arabic"/>
                      </a:endParaRPr>
                    </a:p>
                  </a:txBody>
                  <a:tcPr marL="68580" marR="68580" marT="0" marB="0"/>
                </a:tc>
                <a:tc>
                  <a:txBody>
                    <a:bodyPr/>
                    <a:lstStyle/>
                    <a:p>
                      <a:pPr algn="ctr" rtl="1">
                        <a:spcAft>
                          <a:spcPts val="0"/>
                        </a:spcAft>
                      </a:pPr>
                      <a:r>
                        <a:rPr lang="ar-SA" sz="4800" b="1" dirty="0">
                          <a:latin typeface="Times New Roman"/>
                          <a:ea typeface="Times New Roman"/>
                          <a:cs typeface="Simplified Arabic"/>
                        </a:rPr>
                        <a:t>البرامج المقترحة</a:t>
                      </a:r>
                      <a:endParaRPr lang="fr-FR" sz="4400" dirty="0">
                        <a:latin typeface="Times New Roman"/>
                        <a:ea typeface="Times New Roman"/>
                        <a:cs typeface="Simplified Arabic"/>
                      </a:endParaRPr>
                    </a:p>
                  </a:txBody>
                  <a:tcPr marL="68580" marR="68580" marT="0" marB="0"/>
                </a:tc>
              </a:tr>
              <a:tr h="370840">
                <a:tc>
                  <a:txBody>
                    <a:bodyPr/>
                    <a:lstStyle/>
                    <a:p>
                      <a:pPr algn="ctr" rtl="1">
                        <a:spcAft>
                          <a:spcPts val="0"/>
                        </a:spcAft>
                      </a:pPr>
                      <a:r>
                        <a:rPr lang="ar-TN" sz="4000" dirty="0" smtClean="0">
                          <a:latin typeface="Times New Roman"/>
                          <a:ea typeface="Times New Roman"/>
                          <a:cs typeface="Simplified Arabic"/>
                        </a:rPr>
                        <a:t>15</a:t>
                      </a:r>
                      <a:r>
                        <a:rPr lang="fr-FR" sz="4000" dirty="0" smtClean="0">
                          <a:latin typeface="Times New Roman"/>
                          <a:ea typeface="Times New Roman"/>
                          <a:cs typeface="Simplified Arabic"/>
                        </a:rPr>
                        <a:t>%</a:t>
                      </a:r>
                      <a:r>
                        <a:rPr lang="fr-FR" sz="4000" baseline="0" dirty="0" smtClean="0">
                          <a:latin typeface="Times New Roman"/>
                          <a:ea typeface="Times New Roman"/>
                          <a:cs typeface="Simplified Arabic"/>
                        </a:rPr>
                        <a:t> </a:t>
                      </a:r>
                      <a:endParaRPr lang="fr-FR" sz="4000" dirty="0">
                        <a:latin typeface="Times New Roman"/>
                        <a:ea typeface="Times New Roman"/>
                        <a:cs typeface="Simplified Arabic"/>
                      </a:endParaRPr>
                    </a:p>
                  </a:txBody>
                  <a:tcPr marL="68580" marR="68580" marT="0" marB="0"/>
                </a:tc>
                <a:tc>
                  <a:txBody>
                    <a:bodyPr/>
                    <a:lstStyle/>
                    <a:p>
                      <a:pPr algn="ctr" rtl="1">
                        <a:spcAft>
                          <a:spcPts val="0"/>
                        </a:spcAft>
                        <a:tabLst>
                          <a:tab pos="254000" algn="l"/>
                          <a:tab pos="645795" algn="ctr"/>
                        </a:tabLst>
                      </a:pPr>
                      <a:r>
                        <a:rPr lang="ar-TN" sz="4000" dirty="0" smtClean="0">
                          <a:solidFill>
                            <a:schemeClr val="accent2">
                              <a:lumMod val="75000"/>
                            </a:schemeClr>
                          </a:solidFill>
                          <a:latin typeface="Times New Roman"/>
                          <a:ea typeface="Times New Roman"/>
                          <a:cs typeface="Simplified Arabic"/>
                        </a:rPr>
                        <a:t>50.000 د</a:t>
                      </a:r>
                      <a:endParaRPr lang="fr-FR" sz="4000" dirty="0">
                        <a:solidFill>
                          <a:schemeClr val="accent2">
                            <a:lumMod val="75000"/>
                          </a:schemeClr>
                        </a:solidFill>
                        <a:latin typeface="Times New Roman"/>
                        <a:ea typeface="Times New Roman"/>
                        <a:cs typeface="Simplified Arabic"/>
                      </a:endParaRPr>
                    </a:p>
                  </a:txBody>
                  <a:tcPr marL="68580" marR="68580" marT="0" marB="0"/>
                </a:tc>
                <a:tc>
                  <a:txBody>
                    <a:bodyPr/>
                    <a:lstStyle/>
                    <a:p>
                      <a:pPr indent="81280" algn="ctr" rtl="1">
                        <a:spcAft>
                          <a:spcPts val="0"/>
                        </a:spcAft>
                      </a:pPr>
                      <a:r>
                        <a:rPr lang="ar-TN" sz="4000" dirty="0" smtClean="0">
                          <a:latin typeface="Times New Roman"/>
                          <a:ea typeface="Times New Roman"/>
                          <a:cs typeface="Simplified Arabic"/>
                        </a:rPr>
                        <a:t>تهيئة المستودع البلدي</a:t>
                      </a:r>
                      <a:endParaRPr lang="fr-FR" sz="4000" dirty="0">
                        <a:latin typeface="Times New Roman"/>
                        <a:ea typeface="Times New Roman"/>
                        <a:cs typeface="Simplified Arabic"/>
                      </a:endParaRPr>
                    </a:p>
                  </a:txBody>
                  <a:tcPr marL="68580" marR="68580" marT="0" marB="0"/>
                </a:tc>
              </a:tr>
              <a:tr h="370840">
                <a:tc>
                  <a:txBody>
                    <a:bodyPr/>
                    <a:lstStyle/>
                    <a:p>
                      <a:pPr algn="ctr" rtl="1">
                        <a:spcAft>
                          <a:spcPts val="0"/>
                        </a:spcAft>
                      </a:pPr>
                      <a:r>
                        <a:rPr lang="ar-TN" sz="4000" dirty="0" smtClean="0">
                          <a:latin typeface="Times New Roman"/>
                          <a:ea typeface="Times New Roman"/>
                          <a:cs typeface="Simplified Arabic"/>
                        </a:rPr>
                        <a:t>7</a:t>
                      </a:r>
                      <a:r>
                        <a:rPr lang="fr-FR" sz="4000" dirty="0" smtClean="0">
                          <a:latin typeface="Times New Roman"/>
                          <a:ea typeface="Times New Roman"/>
                          <a:cs typeface="Simplified Arabic"/>
                        </a:rPr>
                        <a:t>%</a:t>
                      </a:r>
                      <a:r>
                        <a:rPr lang="fr-FR" sz="4000" baseline="0" dirty="0" smtClean="0">
                          <a:latin typeface="Times New Roman"/>
                          <a:ea typeface="Times New Roman"/>
                          <a:cs typeface="Simplified Arabic"/>
                        </a:rPr>
                        <a:t> </a:t>
                      </a:r>
                      <a:endParaRPr lang="fr-FR" sz="4000" dirty="0">
                        <a:latin typeface="Times New Roman"/>
                        <a:ea typeface="Times New Roman"/>
                        <a:cs typeface="Simplified Arabic"/>
                      </a:endParaRPr>
                    </a:p>
                  </a:txBody>
                  <a:tcPr marL="68580" marR="68580" marT="0" marB="0"/>
                </a:tc>
                <a:tc>
                  <a:txBody>
                    <a:bodyPr/>
                    <a:lstStyle/>
                    <a:p>
                      <a:pPr algn="ctr" rtl="1">
                        <a:spcAft>
                          <a:spcPts val="0"/>
                        </a:spcAft>
                        <a:tabLst>
                          <a:tab pos="254000" algn="l"/>
                          <a:tab pos="645795" algn="ctr"/>
                        </a:tabLst>
                      </a:pPr>
                      <a:r>
                        <a:rPr lang="ar-TN" sz="4000" dirty="0" smtClean="0">
                          <a:solidFill>
                            <a:schemeClr val="accent2">
                              <a:lumMod val="75000"/>
                            </a:schemeClr>
                          </a:solidFill>
                          <a:latin typeface="Times New Roman"/>
                          <a:ea typeface="Times New Roman"/>
                          <a:cs typeface="Simplified Arabic"/>
                        </a:rPr>
                        <a:t>20.000 د</a:t>
                      </a:r>
                      <a:endParaRPr lang="fr-FR" sz="4000" dirty="0">
                        <a:solidFill>
                          <a:schemeClr val="accent2">
                            <a:lumMod val="75000"/>
                          </a:schemeClr>
                        </a:solidFill>
                        <a:latin typeface="Times New Roman"/>
                        <a:ea typeface="Times New Roman"/>
                        <a:cs typeface="Simplified Arabic"/>
                      </a:endParaRPr>
                    </a:p>
                  </a:txBody>
                  <a:tcPr marL="68580" marR="68580" marT="0" marB="0"/>
                </a:tc>
                <a:tc>
                  <a:txBody>
                    <a:bodyPr/>
                    <a:lstStyle/>
                    <a:p>
                      <a:pPr indent="81280" algn="ctr" rtl="1">
                        <a:spcAft>
                          <a:spcPts val="0"/>
                        </a:spcAft>
                      </a:pPr>
                      <a:r>
                        <a:rPr lang="ar-TN" sz="4000" dirty="0" smtClean="0">
                          <a:latin typeface="Times New Roman"/>
                          <a:ea typeface="Times New Roman"/>
                          <a:cs typeface="Simplified Arabic"/>
                        </a:rPr>
                        <a:t>اقتناء معدات اعلامية</a:t>
                      </a:r>
                      <a:endParaRPr lang="fr-FR" sz="4000" dirty="0">
                        <a:latin typeface="Times New Roman"/>
                        <a:ea typeface="Times New Roman"/>
                        <a:cs typeface="Simplified Arabic"/>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923928" y="188640"/>
            <a:ext cx="4429844" cy="6120680"/>
          </a:xfrm>
          <a:prstGeom prst="rect">
            <a:avLst/>
          </a:prstGeom>
          <a:solidFill>
            <a:srgbClr val="FF0000">
              <a:alpha val="70000"/>
            </a:srgbClr>
          </a:solidFill>
          <a:ln w="9525">
            <a:noFill/>
            <a:miter lim="800000"/>
            <a:headEnd/>
            <a:tailEnd/>
          </a:ln>
        </p:spPr>
      </p:pic>
      <p:sp>
        <p:nvSpPr>
          <p:cNvPr id="6" name="Forme libre 5"/>
          <p:cNvSpPr/>
          <p:nvPr/>
        </p:nvSpPr>
        <p:spPr>
          <a:xfrm>
            <a:off x="5203112" y="341194"/>
            <a:ext cx="610834" cy="893478"/>
          </a:xfrm>
          <a:custGeom>
            <a:avLst/>
            <a:gdLst>
              <a:gd name="connsiteX0" fmla="*/ 23981 w 610834"/>
              <a:gd name="connsiteY0" fmla="*/ 54591 h 893478"/>
              <a:gd name="connsiteX1" fmla="*/ 23981 w 610834"/>
              <a:gd name="connsiteY1" fmla="*/ 54591 h 893478"/>
              <a:gd name="connsiteX2" fmla="*/ 160458 w 610834"/>
              <a:gd name="connsiteY2" fmla="*/ 13648 h 893478"/>
              <a:gd name="connsiteX3" fmla="*/ 201401 w 610834"/>
              <a:gd name="connsiteY3" fmla="*/ 0 h 893478"/>
              <a:gd name="connsiteX4" fmla="*/ 296936 w 610834"/>
              <a:gd name="connsiteY4" fmla="*/ 13648 h 893478"/>
              <a:gd name="connsiteX5" fmla="*/ 392470 w 610834"/>
              <a:gd name="connsiteY5" fmla="*/ 54591 h 893478"/>
              <a:gd name="connsiteX6" fmla="*/ 406118 w 610834"/>
              <a:gd name="connsiteY6" fmla="*/ 95534 h 893478"/>
              <a:gd name="connsiteX7" fmla="*/ 433413 w 610834"/>
              <a:gd name="connsiteY7" fmla="*/ 341194 h 893478"/>
              <a:gd name="connsiteX8" fmla="*/ 460709 w 610834"/>
              <a:gd name="connsiteY8" fmla="*/ 382137 h 893478"/>
              <a:gd name="connsiteX9" fmla="*/ 515300 w 610834"/>
              <a:gd name="connsiteY9" fmla="*/ 450376 h 893478"/>
              <a:gd name="connsiteX10" fmla="*/ 528948 w 610834"/>
              <a:gd name="connsiteY10" fmla="*/ 491319 h 893478"/>
              <a:gd name="connsiteX11" fmla="*/ 556243 w 610834"/>
              <a:gd name="connsiteY11" fmla="*/ 614149 h 893478"/>
              <a:gd name="connsiteX12" fmla="*/ 597187 w 610834"/>
              <a:gd name="connsiteY12" fmla="*/ 641445 h 893478"/>
              <a:gd name="connsiteX13" fmla="*/ 610834 w 610834"/>
              <a:gd name="connsiteY13" fmla="*/ 696036 h 893478"/>
              <a:gd name="connsiteX14" fmla="*/ 556243 w 610834"/>
              <a:gd name="connsiteY14" fmla="*/ 764275 h 893478"/>
              <a:gd name="connsiteX15" fmla="*/ 378822 w 610834"/>
              <a:gd name="connsiteY15" fmla="*/ 791570 h 893478"/>
              <a:gd name="connsiteX16" fmla="*/ 310584 w 610834"/>
              <a:gd name="connsiteY16" fmla="*/ 805218 h 893478"/>
              <a:gd name="connsiteX17" fmla="*/ 269640 w 610834"/>
              <a:gd name="connsiteY17" fmla="*/ 846161 h 893478"/>
              <a:gd name="connsiteX18" fmla="*/ 242345 w 610834"/>
              <a:gd name="connsiteY18" fmla="*/ 887105 h 893478"/>
              <a:gd name="connsiteX19" fmla="*/ 174106 w 610834"/>
              <a:gd name="connsiteY19" fmla="*/ 873457 h 893478"/>
              <a:gd name="connsiteX20" fmla="*/ 133163 w 610834"/>
              <a:gd name="connsiteY20" fmla="*/ 846161 h 893478"/>
              <a:gd name="connsiteX21" fmla="*/ 119515 w 610834"/>
              <a:gd name="connsiteY21" fmla="*/ 750627 h 893478"/>
              <a:gd name="connsiteX22" fmla="*/ 92219 w 610834"/>
              <a:gd name="connsiteY22" fmla="*/ 696036 h 893478"/>
              <a:gd name="connsiteX23" fmla="*/ 78572 w 610834"/>
              <a:gd name="connsiteY23" fmla="*/ 614149 h 893478"/>
              <a:gd name="connsiteX24" fmla="*/ 64924 w 610834"/>
              <a:gd name="connsiteY24" fmla="*/ 573206 h 893478"/>
              <a:gd name="connsiteX25" fmla="*/ 37628 w 610834"/>
              <a:gd name="connsiteY25" fmla="*/ 477672 h 893478"/>
              <a:gd name="connsiteX26" fmla="*/ 23981 w 610834"/>
              <a:gd name="connsiteY26" fmla="*/ 368490 h 893478"/>
              <a:gd name="connsiteX27" fmla="*/ 10333 w 610834"/>
              <a:gd name="connsiteY27" fmla="*/ 327546 h 893478"/>
              <a:gd name="connsiteX28" fmla="*/ 23981 w 610834"/>
              <a:gd name="connsiteY28" fmla="*/ 163773 h 893478"/>
              <a:gd name="connsiteX29" fmla="*/ 23981 w 610834"/>
              <a:gd name="connsiteY29" fmla="*/ 54591 h 893478"/>
              <a:gd name="connsiteX30" fmla="*/ 23981 w 610834"/>
              <a:gd name="connsiteY30" fmla="*/ 54591 h 893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10834" h="893478">
                <a:moveTo>
                  <a:pt x="23981" y="54591"/>
                </a:moveTo>
                <a:lnTo>
                  <a:pt x="23981" y="54591"/>
                </a:lnTo>
                <a:lnTo>
                  <a:pt x="160458" y="13648"/>
                </a:lnTo>
                <a:cubicBezTo>
                  <a:pt x="174208" y="9417"/>
                  <a:pt x="187015" y="0"/>
                  <a:pt x="201401" y="0"/>
                </a:cubicBezTo>
                <a:cubicBezTo>
                  <a:pt x="233569" y="0"/>
                  <a:pt x="265091" y="9099"/>
                  <a:pt x="296936" y="13648"/>
                </a:cubicBezTo>
                <a:cubicBezTo>
                  <a:pt x="321404" y="21804"/>
                  <a:pt x="375607" y="37728"/>
                  <a:pt x="392470" y="54591"/>
                </a:cubicBezTo>
                <a:cubicBezTo>
                  <a:pt x="402642" y="64763"/>
                  <a:pt x="401569" y="81886"/>
                  <a:pt x="406118" y="95534"/>
                </a:cubicBezTo>
                <a:cubicBezTo>
                  <a:pt x="407822" y="121089"/>
                  <a:pt x="400854" y="276075"/>
                  <a:pt x="433413" y="341194"/>
                </a:cubicBezTo>
                <a:cubicBezTo>
                  <a:pt x="440748" y="355865"/>
                  <a:pt x="451610" y="368489"/>
                  <a:pt x="460709" y="382137"/>
                </a:cubicBezTo>
                <a:cubicBezTo>
                  <a:pt x="495013" y="485050"/>
                  <a:pt x="444749" y="362189"/>
                  <a:pt x="515300" y="450376"/>
                </a:cubicBezTo>
                <a:cubicBezTo>
                  <a:pt x="524287" y="461609"/>
                  <a:pt x="525459" y="477363"/>
                  <a:pt x="528948" y="491319"/>
                </a:cubicBezTo>
                <a:cubicBezTo>
                  <a:pt x="529370" y="493007"/>
                  <a:pt x="550637" y="605740"/>
                  <a:pt x="556243" y="614149"/>
                </a:cubicBezTo>
                <a:cubicBezTo>
                  <a:pt x="565342" y="627797"/>
                  <a:pt x="583539" y="632346"/>
                  <a:pt x="597187" y="641445"/>
                </a:cubicBezTo>
                <a:cubicBezTo>
                  <a:pt x="601736" y="659642"/>
                  <a:pt x="610834" y="677279"/>
                  <a:pt x="610834" y="696036"/>
                </a:cubicBezTo>
                <a:cubicBezTo>
                  <a:pt x="610834" y="733419"/>
                  <a:pt x="587682" y="750801"/>
                  <a:pt x="556243" y="764275"/>
                </a:cubicBezTo>
                <a:cubicBezTo>
                  <a:pt x="513631" y="782537"/>
                  <a:pt x="406210" y="787657"/>
                  <a:pt x="378822" y="791570"/>
                </a:cubicBezTo>
                <a:cubicBezTo>
                  <a:pt x="355859" y="794851"/>
                  <a:pt x="333330" y="800669"/>
                  <a:pt x="310584" y="805218"/>
                </a:cubicBezTo>
                <a:cubicBezTo>
                  <a:pt x="296936" y="818866"/>
                  <a:pt x="281996" y="831334"/>
                  <a:pt x="269640" y="846161"/>
                </a:cubicBezTo>
                <a:cubicBezTo>
                  <a:pt x="259139" y="858762"/>
                  <a:pt x="258117" y="882599"/>
                  <a:pt x="242345" y="887105"/>
                </a:cubicBezTo>
                <a:cubicBezTo>
                  <a:pt x="220041" y="893478"/>
                  <a:pt x="196852" y="878006"/>
                  <a:pt x="174106" y="873457"/>
                </a:cubicBezTo>
                <a:cubicBezTo>
                  <a:pt x="160458" y="864358"/>
                  <a:pt x="139825" y="861150"/>
                  <a:pt x="133163" y="846161"/>
                </a:cubicBezTo>
                <a:cubicBezTo>
                  <a:pt x="120098" y="816766"/>
                  <a:pt x="127979" y="781661"/>
                  <a:pt x="119515" y="750627"/>
                </a:cubicBezTo>
                <a:cubicBezTo>
                  <a:pt x="114162" y="730999"/>
                  <a:pt x="101318" y="714233"/>
                  <a:pt x="92219" y="696036"/>
                </a:cubicBezTo>
                <a:cubicBezTo>
                  <a:pt x="87670" y="668740"/>
                  <a:pt x="84575" y="641162"/>
                  <a:pt x="78572" y="614149"/>
                </a:cubicBezTo>
                <a:cubicBezTo>
                  <a:pt x="75451" y="600106"/>
                  <a:pt x="68876" y="587038"/>
                  <a:pt x="64924" y="573206"/>
                </a:cubicBezTo>
                <a:cubicBezTo>
                  <a:pt x="30650" y="453248"/>
                  <a:pt x="70351" y="575839"/>
                  <a:pt x="37628" y="477672"/>
                </a:cubicBezTo>
                <a:cubicBezTo>
                  <a:pt x="33079" y="441278"/>
                  <a:pt x="30542" y="404576"/>
                  <a:pt x="23981" y="368490"/>
                </a:cubicBezTo>
                <a:cubicBezTo>
                  <a:pt x="21408" y="354336"/>
                  <a:pt x="10333" y="341932"/>
                  <a:pt x="10333" y="327546"/>
                </a:cubicBezTo>
                <a:cubicBezTo>
                  <a:pt x="10333" y="272766"/>
                  <a:pt x="19432" y="218364"/>
                  <a:pt x="23981" y="163773"/>
                </a:cubicBezTo>
                <a:cubicBezTo>
                  <a:pt x="12345" y="105593"/>
                  <a:pt x="0" y="102554"/>
                  <a:pt x="23981" y="54591"/>
                </a:cubicBezTo>
                <a:lnTo>
                  <a:pt x="23981" y="54591"/>
                </a:lnTo>
                <a:close/>
              </a:path>
            </a:pathLst>
          </a:cu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sp>
        <p:nvSpPr>
          <p:cNvPr id="8" name="Forme libre 7"/>
          <p:cNvSpPr/>
          <p:nvPr/>
        </p:nvSpPr>
        <p:spPr>
          <a:xfrm>
            <a:off x="6147126" y="4396256"/>
            <a:ext cx="1468325" cy="1762446"/>
          </a:xfrm>
          <a:custGeom>
            <a:avLst/>
            <a:gdLst>
              <a:gd name="connsiteX0" fmla="*/ 21662 w 1468325"/>
              <a:gd name="connsiteY0" fmla="*/ 708007 h 1762446"/>
              <a:gd name="connsiteX1" fmla="*/ 21662 w 1468325"/>
              <a:gd name="connsiteY1" fmla="*/ 708007 h 1762446"/>
              <a:gd name="connsiteX2" fmla="*/ 130844 w 1468325"/>
              <a:gd name="connsiteY2" fmla="*/ 762598 h 1762446"/>
              <a:gd name="connsiteX3" fmla="*/ 171787 w 1468325"/>
              <a:gd name="connsiteY3" fmla="*/ 776245 h 1762446"/>
              <a:gd name="connsiteX4" fmla="*/ 226378 w 1468325"/>
              <a:gd name="connsiteY4" fmla="*/ 803541 h 1762446"/>
              <a:gd name="connsiteX5" fmla="*/ 280970 w 1468325"/>
              <a:gd name="connsiteY5" fmla="*/ 885428 h 1762446"/>
              <a:gd name="connsiteX6" fmla="*/ 403799 w 1468325"/>
              <a:gd name="connsiteY6" fmla="*/ 980962 h 1762446"/>
              <a:gd name="connsiteX7" fmla="*/ 431095 w 1468325"/>
              <a:gd name="connsiteY7" fmla="*/ 1021905 h 1762446"/>
              <a:gd name="connsiteX8" fmla="*/ 526629 w 1468325"/>
              <a:gd name="connsiteY8" fmla="*/ 1158383 h 1762446"/>
              <a:gd name="connsiteX9" fmla="*/ 567573 w 1468325"/>
              <a:gd name="connsiteY9" fmla="*/ 1212974 h 1762446"/>
              <a:gd name="connsiteX10" fmla="*/ 635811 w 1468325"/>
              <a:gd name="connsiteY10" fmla="*/ 1294860 h 1762446"/>
              <a:gd name="connsiteX11" fmla="*/ 663107 w 1468325"/>
              <a:gd name="connsiteY11" fmla="*/ 1335804 h 1762446"/>
              <a:gd name="connsiteX12" fmla="*/ 744993 w 1468325"/>
              <a:gd name="connsiteY12" fmla="*/ 1390395 h 1762446"/>
              <a:gd name="connsiteX13" fmla="*/ 772289 w 1468325"/>
              <a:gd name="connsiteY13" fmla="*/ 1431338 h 1762446"/>
              <a:gd name="connsiteX14" fmla="*/ 813232 w 1468325"/>
              <a:gd name="connsiteY14" fmla="*/ 1444986 h 1762446"/>
              <a:gd name="connsiteX15" fmla="*/ 895119 w 1468325"/>
              <a:gd name="connsiteY15" fmla="*/ 1485929 h 1762446"/>
              <a:gd name="connsiteX16" fmla="*/ 1058892 w 1468325"/>
              <a:gd name="connsiteY16" fmla="*/ 1567816 h 1762446"/>
              <a:gd name="connsiteX17" fmla="*/ 1099835 w 1468325"/>
              <a:gd name="connsiteY17" fmla="*/ 1581463 h 1762446"/>
              <a:gd name="connsiteX18" fmla="*/ 1140778 w 1468325"/>
              <a:gd name="connsiteY18" fmla="*/ 1608759 h 1762446"/>
              <a:gd name="connsiteX19" fmla="*/ 1222665 w 1468325"/>
              <a:gd name="connsiteY19" fmla="*/ 1676998 h 1762446"/>
              <a:gd name="connsiteX20" fmla="*/ 1304552 w 1468325"/>
              <a:gd name="connsiteY20" fmla="*/ 1690645 h 1762446"/>
              <a:gd name="connsiteX21" fmla="*/ 1318199 w 1468325"/>
              <a:gd name="connsiteY21" fmla="*/ 1731589 h 1762446"/>
              <a:gd name="connsiteX22" fmla="*/ 1468325 w 1468325"/>
              <a:gd name="connsiteY22" fmla="*/ 1731589 h 1762446"/>
              <a:gd name="connsiteX23" fmla="*/ 1454677 w 1468325"/>
              <a:gd name="connsiteY23" fmla="*/ 1622407 h 1762446"/>
              <a:gd name="connsiteX24" fmla="*/ 1359143 w 1468325"/>
              <a:gd name="connsiteY24" fmla="*/ 1513225 h 1762446"/>
              <a:gd name="connsiteX25" fmla="*/ 1304552 w 1468325"/>
              <a:gd name="connsiteY25" fmla="*/ 1431338 h 1762446"/>
              <a:gd name="connsiteX26" fmla="*/ 1277256 w 1468325"/>
              <a:gd name="connsiteY26" fmla="*/ 1322156 h 1762446"/>
              <a:gd name="connsiteX27" fmla="*/ 1263608 w 1468325"/>
              <a:gd name="connsiteY27" fmla="*/ 1281213 h 1762446"/>
              <a:gd name="connsiteX28" fmla="*/ 1236313 w 1468325"/>
              <a:gd name="connsiteY28" fmla="*/ 1158383 h 1762446"/>
              <a:gd name="connsiteX29" fmla="*/ 1195370 w 1468325"/>
              <a:gd name="connsiteY29" fmla="*/ 1117440 h 1762446"/>
              <a:gd name="connsiteX30" fmla="*/ 1140778 w 1468325"/>
              <a:gd name="connsiteY30" fmla="*/ 1035553 h 1762446"/>
              <a:gd name="connsiteX31" fmla="*/ 1127131 w 1468325"/>
              <a:gd name="connsiteY31" fmla="*/ 967314 h 1762446"/>
              <a:gd name="connsiteX32" fmla="*/ 1099835 w 1468325"/>
              <a:gd name="connsiteY32" fmla="*/ 885428 h 1762446"/>
              <a:gd name="connsiteX33" fmla="*/ 1086187 w 1468325"/>
              <a:gd name="connsiteY33" fmla="*/ 844484 h 1762446"/>
              <a:gd name="connsiteX34" fmla="*/ 1031596 w 1468325"/>
              <a:gd name="connsiteY34" fmla="*/ 762598 h 1762446"/>
              <a:gd name="connsiteX35" fmla="*/ 1004301 w 1468325"/>
              <a:gd name="connsiteY35" fmla="*/ 667063 h 1762446"/>
              <a:gd name="connsiteX36" fmla="*/ 949710 w 1468325"/>
              <a:gd name="connsiteY36" fmla="*/ 571529 h 1762446"/>
              <a:gd name="connsiteX37" fmla="*/ 895119 w 1468325"/>
              <a:gd name="connsiteY37" fmla="*/ 462347 h 1762446"/>
              <a:gd name="connsiteX38" fmla="*/ 881471 w 1468325"/>
              <a:gd name="connsiteY38" fmla="*/ 421404 h 1762446"/>
              <a:gd name="connsiteX39" fmla="*/ 854175 w 1468325"/>
              <a:gd name="connsiteY39" fmla="*/ 380460 h 1762446"/>
              <a:gd name="connsiteX40" fmla="*/ 840528 w 1468325"/>
              <a:gd name="connsiteY40" fmla="*/ 339517 h 1762446"/>
              <a:gd name="connsiteX41" fmla="*/ 826880 w 1468325"/>
              <a:gd name="connsiteY41" fmla="*/ 284926 h 1762446"/>
              <a:gd name="connsiteX42" fmla="*/ 799584 w 1468325"/>
              <a:gd name="connsiteY42" fmla="*/ 243983 h 1762446"/>
              <a:gd name="connsiteX43" fmla="*/ 744993 w 1468325"/>
              <a:gd name="connsiteY43" fmla="*/ 148448 h 1762446"/>
              <a:gd name="connsiteX44" fmla="*/ 676755 w 1468325"/>
              <a:gd name="connsiteY44" fmla="*/ 66562 h 1762446"/>
              <a:gd name="connsiteX45" fmla="*/ 635811 w 1468325"/>
              <a:gd name="connsiteY45" fmla="*/ 52914 h 1762446"/>
              <a:gd name="connsiteX46" fmla="*/ 553925 w 1468325"/>
              <a:gd name="connsiteY46" fmla="*/ 11971 h 1762446"/>
              <a:gd name="connsiteX47" fmla="*/ 485686 w 1468325"/>
              <a:gd name="connsiteY47" fmla="*/ 93857 h 1762446"/>
              <a:gd name="connsiteX48" fmla="*/ 444743 w 1468325"/>
              <a:gd name="connsiteY48" fmla="*/ 107505 h 1762446"/>
              <a:gd name="connsiteX49" fmla="*/ 403799 w 1468325"/>
              <a:gd name="connsiteY49" fmla="*/ 203040 h 1762446"/>
              <a:gd name="connsiteX50" fmla="*/ 321913 w 1468325"/>
              <a:gd name="connsiteY50" fmla="*/ 230335 h 1762446"/>
              <a:gd name="connsiteX51" fmla="*/ 240026 w 1468325"/>
              <a:gd name="connsiteY51" fmla="*/ 284926 h 1762446"/>
              <a:gd name="connsiteX52" fmla="*/ 199083 w 1468325"/>
              <a:gd name="connsiteY52" fmla="*/ 312222 h 1762446"/>
              <a:gd name="connsiteX53" fmla="*/ 158140 w 1468325"/>
              <a:gd name="connsiteY53" fmla="*/ 394108 h 1762446"/>
              <a:gd name="connsiteX54" fmla="*/ 240026 w 1468325"/>
              <a:gd name="connsiteY54" fmla="*/ 448699 h 1762446"/>
              <a:gd name="connsiteX55" fmla="*/ 171787 w 1468325"/>
              <a:gd name="connsiteY55" fmla="*/ 530586 h 1762446"/>
              <a:gd name="connsiteX56" fmla="*/ 89901 w 1468325"/>
              <a:gd name="connsiteY56" fmla="*/ 557881 h 1762446"/>
              <a:gd name="connsiteX57" fmla="*/ 48958 w 1468325"/>
              <a:gd name="connsiteY57" fmla="*/ 585177 h 1762446"/>
              <a:gd name="connsiteX58" fmla="*/ 48958 w 1468325"/>
              <a:gd name="connsiteY58" fmla="*/ 762598 h 1762446"/>
              <a:gd name="connsiteX59" fmla="*/ 117196 w 1468325"/>
              <a:gd name="connsiteY59" fmla="*/ 776245 h 1762446"/>
              <a:gd name="connsiteX60" fmla="*/ 117196 w 1468325"/>
              <a:gd name="connsiteY60" fmla="*/ 776245 h 1762446"/>
              <a:gd name="connsiteX61" fmla="*/ 158140 w 1468325"/>
              <a:gd name="connsiteY61" fmla="*/ 789893 h 1762446"/>
              <a:gd name="connsiteX62" fmla="*/ 158140 w 1468325"/>
              <a:gd name="connsiteY62" fmla="*/ 789893 h 1762446"/>
              <a:gd name="connsiteX63" fmla="*/ 158140 w 1468325"/>
              <a:gd name="connsiteY63" fmla="*/ 789893 h 1762446"/>
              <a:gd name="connsiteX64" fmla="*/ 171787 w 1468325"/>
              <a:gd name="connsiteY64" fmla="*/ 789893 h 1762446"/>
              <a:gd name="connsiteX65" fmla="*/ 185435 w 1468325"/>
              <a:gd name="connsiteY65" fmla="*/ 803541 h 1762446"/>
              <a:gd name="connsiteX66" fmla="*/ 185435 w 1468325"/>
              <a:gd name="connsiteY66" fmla="*/ 803541 h 1762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468325" h="1762446">
                <a:moveTo>
                  <a:pt x="21662" y="708007"/>
                </a:moveTo>
                <a:lnTo>
                  <a:pt x="21662" y="708007"/>
                </a:lnTo>
                <a:cubicBezTo>
                  <a:pt x="58056" y="726204"/>
                  <a:pt x="93801" y="745761"/>
                  <a:pt x="130844" y="762598"/>
                </a:cubicBezTo>
                <a:cubicBezTo>
                  <a:pt x="143940" y="768551"/>
                  <a:pt x="158564" y="770578"/>
                  <a:pt x="171787" y="776245"/>
                </a:cubicBezTo>
                <a:cubicBezTo>
                  <a:pt x="190487" y="784259"/>
                  <a:pt x="208181" y="794442"/>
                  <a:pt x="226378" y="803541"/>
                </a:cubicBezTo>
                <a:cubicBezTo>
                  <a:pt x="244575" y="830837"/>
                  <a:pt x="253674" y="867231"/>
                  <a:pt x="280970" y="885428"/>
                </a:cubicBezTo>
                <a:cubicBezTo>
                  <a:pt x="338035" y="923472"/>
                  <a:pt x="363711" y="932857"/>
                  <a:pt x="403799" y="980962"/>
                </a:cubicBezTo>
                <a:cubicBezTo>
                  <a:pt x="414300" y="993563"/>
                  <a:pt x="421561" y="1008558"/>
                  <a:pt x="431095" y="1021905"/>
                </a:cubicBezTo>
                <a:cubicBezTo>
                  <a:pt x="532121" y="1163340"/>
                  <a:pt x="401155" y="970171"/>
                  <a:pt x="526629" y="1158383"/>
                </a:cubicBezTo>
                <a:cubicBezTo>
                  <a:pt x="539246" y="1177309"/>
                  <a:pt x="554352" y="1194465"/>
                  <a:pt x="567573" y="1212974"/>
                </a:cubicBezTo>
                <a:cubicBezTo>
                  <a:pt x="669235" y="1355300"/>
                  <a:pt x="508359" y="1141918"/>
                  <a:pt x="635811" y="1294860"/>
                </a:cubicBezTo>
                <a:cubicBezTo>
                  <a:pt x="646312" y="1307461"/>
                  <a:pt x="650763" y="1325003"/>
                  <a:pt x="663107" y="1335804"/>
                </a:cubicBezTo>
                <a:cubicBezTo>
                  <a:pt x="687795" y="1357406"/>
                  <a:pt x="744993" y="1390395"/>
                  <a:pt x="744993" y="1390395"/>
                </a:cubicBezTo>
                <a:cubicBezTo>
                  <a:pt x="754092" y="1404043"/>
                  <a:pt x="759481" y="1421091"/>
                  <a:pt x="772289" y="1431338"/>
                </a:cubicBezTo>
                <a:cubicBezTo>
                  <a:pt x="783523" y="1440325"/>
                  <a:pt x="800365" y="1438552"/>
                  <a:pt x="813232" y="1444986"/>
                </a:cubicBezTo>
                <a:cubicBezTo>
                  <a:pt x="919056" y="1497898"/>
                  <a:pt x="792207" y="1451625"/>
                  <a:pt x="895119" y="1485929"/>
                </a:cubicBezTo>
                <a:cubicBezTo>
                  <a:pt x="1000942" y="1556478"/>
                  <a:pt x="945886" y="1530148"/>
                  <a:pt x="1058892" y="1567816"/>
                </a:cubicBezTo>
                <a:lnTo>
                  <a:pt x="1099835" y="1581463"/>
                </a:lnTo>
                <a:cubicBezTo>
                  <a:pt x="1113483" y="1590562"/>
                  <a:pt x="1128177" y="1598258"/>
                  <a:pt x="1140778" y="1608759"/>
                </a:cubicBezTo>
                <a:cubicBezTo>
                  <a:pt x="1166113" y="1629872"/>
                  <a:pt x="1188784" y="1665705"/>
                  <a:pt x="1222665" y="1676998"/>
                </a:cubicBezTo>
                <a:cubicBezTo>
                  <a:pt x="1248917" y="1685749"/>
                  <a:pt x="1277256" y="1686096"/>
                  <a:pt x="1304552" y="1690645"/>
                </a:cubicBezTo>
                <a:cubicBezTo>
                  <a:pt x="1309101" y="1704293"/>
                  <a:pt x="1308027" y="1721416"/>
                  <a:pt x="1318199" y="1731589"/>
                </a:cubicBezTo>
                <a:cubicBezTo>
                  <a:pt x="1349055" y="1762446"/>
                  <a:pt x="1459295" y="1732718"/>
                  <a:pt x="1468325" y="1731589"/>
                </a:cubicBezTo>
                <a:cubicBezTo>
                  <a:pt x="1463776" y="1695195"/>
                  <a:pt x="1467013" y="1656947"/>
                  <a:pt x="1454677" y="1622407"/>
                </a:cubicBezTo>
                <a:cubicBezTo>
                  <a:pt x="1429798" y="1552746"/>
                  <a:pt x="1407977" y="1545781"/>
                  <a:pt x="1359143" y="1513225"/>
                </a:cubicBezTo>
                <a:lnTo>
                  <a:pt x="1304552" y="1431338"/>
                </a:lnTo>
                <a:cubicBezTo>
                  <a:pt x="1283743" y="1400124"/>
                  <a:pt x="1289119" y="1357745"/>
                  <a:pt x="1277256" y="1322156"/>
                </a:cubicBezTo>
                <a:lnTo>
                  <a:pt x="1263608" y="1281213"/>
                </a:lnTo>
                <a:cubicBezTo>
                  <a:pt x="1261956" y="1271301"/>
                  <a:pt x="1251247" y="1180783"/>
                  <a:pt x="1236313" y="1158383"/>
                </a:cubicBezTo>
                <a:cubicBezTo>
                  <a:pt x="1225607" y="1142324"/>
                  <a:pt x="1207220" y="1132675"/>
                  <a:pt x="1195370" y="1117440"/>
                </a:cubicBezTo>
                <a:cubicBezTo>
                  <a:pt x="1175229" y="1091545"/>
                  <a:pt x="1140778" y="1035553"/>
                  <a:pt x="1140778" y="1035553"/>
                </a:cubicBezTo>
                <a:cubicBezTo>
                  <a:pt x="1136229" y="1012807"/>
                  <a:pt x="1133234" y="989693"/>
                  <a:pt x="1127131" y="967314"/>
                </a:cubicBezTo>
                <a:cubicBezTo>
                  <a:pt x="1119561" y="939556"/>
                  <a:pt x="1108934" y="912723"/>
                  <a:pt x="1099835" y="885428"/>
                </a:cubicBezTo>
                <a:lnTo>
                  <a:pt x="1086187" y="844484"/>
                </a:lnTo>
                <a:cubicBezTo>
                  <a:pt x="1075813" y="813362"/>
                  <a:pt x="1031596" y="762598"/>
                  <a:pt x="1031596" y="762598"/>
                </a:cubicBezTo>
                <a:cubicBezTo>
                  <a:pt x="1024670" y="734893"/>
                  <a:pt x="1016050" y="694476"/>
                  <a:pt x="1004301" y="667063"/>
                </a:cubicBezTo>
                <a:cubicBezTo>
                  <a:pt x="960856" y="565693"/>
                  <a:pt x="995396" y="655287"/>
                  <a:pt x="949710" y="571529"/>
                </a:cubicBezTo>
                <a:cubicBezTo>
                  <a:pt x="930226" y="535808"/>
                  <a:pt x="907987" y="500949"/>
                  <a:pt x="895119" y="462347"/>
                </a:cubicBezTo>
                <a:cubicBezTo>
                  <a:pt x="890570" y="448699"/>
                  <a:pt x="887905" y="434271"/>
                  <a:pt x="881471" y="421404"/>
                </a:cubicBezTo>
                <a:cubicBezTo>
                  <a:pt x="874135" y="406733"/>
                  <a:pt x="863274" y="394108"/>
                  <a:pt x="854175" y="380460"/>
                </a:cubicBezTo>
                <a:cubicBezTo>
                  <a:pt x="849626" y="366812"/>
                  <a:pt x="844480" y="353349"/>
                  <a:pt x="840528" y="339517"/>
                </a:cubicBezTo>
                <a:cubicBezTo>
                  <a:pt x="835375" y="321482"/>
                  <a:pt x="834269" y="302166"/>
                  <a:pt x="826880" y="284926"/>
                </a:cubicBezTo>
                <a:cubicBezTo>
                  <a:pt x="820419" y="269850"/>
                  <a:pt x="808683" y="257631"/>
                  <a:pt x="799584" y="243983"/>
                </a:cubicBezTo>
                <a:cubicBezTo>
                  <a:pt x="777438" y="177541"/>
                  <a:pt x="796634" y="220746"/>
                  <a:pt x="744993" y="148448"/>
                </a:cubicBezTo>
                <a:cubicBezTo>
                  <a:pt x="722105" y="116405"/>
                  <a:pt x="711512" y="89733"/>
                  <a:pt x="676755" y="66562"/>
                </a:cubicBezTo>
                <a:cubicBezTo>
                  <a:pt x="664785" y="58582"/>
                  <a:pt x="648678" y="59348"/>
                  <a:pt x="635811" y="52914"/>
                </a:cubicBezTo>
                <a:cubicBezTo>
                  <a:pt x="529981" y="0"/>
                  <a:pt x="656840" y="46277"/>
                  <a:pt x="553925" y="11971"/>
                </a:cubicBezTo>
                <a:cubicBezTo>
                  <a:pt x="533784" y="42182"/>
                  <a:pt x="517210" y="72841"/>
                  <a:pt x="485686" y="93857"/>
                </a:cubicBezTo>
                <a:cubicBezTo>
                  <a:pt x="473716" y="101837"/>
                  <a:pt x="458391" y="102956"/>
                  <a:pt x="444743" y="107505"/>
                </a:cubicBezTo>
                <a:cubicBezTo>
                  <a:pt x="438294" y="133301"/>
                  <a:pt x="431725" y="185586"/>
                  <a:pt x="403799" y="203040"/>
                </a:cubicBezTo>
                <a:cubicBezTo>
                  <a:pt x="379401" y="218289"/>
                  <a:pt x="349208" y="221237"/>
                  <a:pt x="321913" y="230335"/>
                </a:cubicBezTo>
                <a:cubicBezTo>
                  <a:pt x="290791" y="240709"/>
                  <a:pt x="267322" y="266729"/>
                  <a:pt x="240026" y="284926"/>
                </a:cubicBezTo>
                <a:lnTo>
                  <a:pt x="199083" y="312222"/>
                </a:lnTo>
                <a:cubicBezTo>
                  <a:pt x="196390" y="316262"/>
                  <a:pt x="148397" y="380468"/>
                  <a:pt x="158140" y="394108"/>
                </a:cubicBezTo>
                <a:cubicBezTo>
                  <a:pt x="177208" y="420802"/>
                  <a:pt x="240026" y="448699"/>
                  <a:pt x="240026" y="448699"/>
                </a:cubicBezTo>
                <a:cubicBezTo>
                  <a:pt x="215650" y="497453"/>
                  <a:pt x="221392" y="508540"/>
                  <a:pt x="171787" y="530586"/>
                </a:cubicBezTo>
                <a:cubicBezTo>
                  <a:pt x="145495" y="542271"/>
                  <a:pt x="89901" y="557881"/>
                  <a:pt x="89901" y="557881"/>
                </a:cubicBezTo>
                <a:cubicBezTo>
                  <a:pt x="76253" y="566980"/>
                  <a:pt x="60556" y="573579"/>
                  <a:pt x="48958" y="585177"/>
                </a:cubicBezTo>
                <a:cubicBezTo>
                  <a:pt x="0" y="634135"/>
                  <a:pt x="6926" y="696547"/>
                  <a:pt x="48958" y="762598"/>
                </a:cubicBezTo>
                <a:cubicBezTo>
                  <a:pt x="61412" y="782168"/>
                  <a:pt x="117196" y="776245"/>
                  <a:pt x="117196" y="776245"/>
                </a:cubicBezTo>
                <a:lnTo>
                  <a:pt x="117196" y="776245"/>
                </a:lnTo>
                <a:lnTo>
                  <a:pt x="158140" y="789893"/>
                </a:lnTo>
                <a:lnTo>
                  <a:pt x="158140" y="789893"/>
                </a:lnTo>
                <a:lnTo>
                  <a:pt x="158140" y="789893"/>
                </a:lnTo>
                <a:lnTo>
                  <a:pt x="171787" y="789893"/>
                </a:lnTo>
                <a:lnTo>
                  <a:pt x="185435" y="803541"/>
                </a:lnTo>
                <a:lnTo>
                  <a:pt x="185435" y="803541"/>
                </a:lnTo>
              </a:path>
            </a:pathLst>
          </a:custGeom>
          <a:solidFill>
            <a:srgbClr val="FF0000">
              <a:alpha val="70000"/>
            </a:srgbClr>
          </a:solidFill>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Forme libre 8"/>
          <p:cNvSpPr/>
          <p:nvPr/>
        </p:nvSpPr>
        <p:spPr>
          <a:xfrm>
            <a:off x="5940152" y="5157192"/>
            <a:ext cx="949077" cy="1152128"/>
          </a:xfrm>
          <a:custGeom>
            <a:avLst/>
            <a:gdLst>
              <a:gd name="connsiteX0" fmla="*/ 128295 w 949077"/>
              <a:gd name="connsiteY0" fmla="*/ 0 h 1214650"/>
              <a:gd name="connsiteX1" fmla="*/ 128295 w 949077"/>
              <a:gd name="connsiteY1" fmla="*/ 0 h 1214650"/>
              <a:gd name="connsiteX2" fmla="*/ 60056 w 949077"/>
              <a:gd name="connsiteY2" fmla="*/ 95534 h 1214650"/>
              <a:gd name="connsiteX3" fmla="*/ 19113 w 949077"/>
              <a:gd name="connsiteY3" fmla="*/ 300250 h 1214650"/>
              <a:gd name="connsiteX4" fmla="*/ 32761 w 949077"/>
              <a:gd name="connsiteY4" fmla="*/ 532262 h 1214650"/>
              <a:gd name="connsiteX5" fmla="*/ 114647 w 949077"/>
              <a:gd name="connsiteY5" fmla="*/ 504967 h 1214650"/>
              <a:gd name="connsiteX6" fmla="*/ 196534 w 949077"/>
              <a:gd name="connsiteY6" fmla="*/ 518615 h 1214650"/>
              <a:gd name="connsiteX7" fmla="*/ 278420 w 949077"/>
              <a:gd name="connsiteY7" fmla="*/ 573206 h 1214650"/>
              <a:gd name="connsiteX8" fmla="*/ 305716 w 949077"/>
              <a:gd name="connsiteY8" fmla="*/ 614149 h 1214650"/>
              <a:gd name="connsiteX9" fmla="*/ 346659 w 949077"/>
              <a:gd name="connsiteY9" fmla="*/ 641445 h 1214650"/>
              <a:gd name="connsiteX10" fmla="*/ 387602 w 949077"/>
              <a:gd name="connsiteY10" fmla="*/ 736979 h 1214650"/>
              <a:gd name="connsiteX11" fmla="*/ 401250 w 949077"/>
              <a:gd name="connsiteY11" fmla="*/ 968991 h 1214650"/>
              <a:gd name="connsiteX12" fmla="*/ 455841 w 949077"/>
              <a:gd name="connsiteY12" fmla="*/ 1050877 h 1214650"/>
              <a:gd name="connsiteX13" fmla="*/ 510432 w 949077"/>
              <a:gd name="connsiteY13" fmla="*/ 1160059 h 1214650"/>
              <a:gd name="connsiteX14" fmla="*/ 524080 w 949077"/>
              <a:gd name="connsiteY14" fmla="*/ 1201003 h 1214650"/>
              <a:gd name="connsiteX15" fmla="*/ 565023 w 949077"/>
              <a:gd name="connsiteY15" fmla="*/ 1214650 h 1214650"/>
              <a:gd name="connsiteX16" fmla="*/ 646910 w 949077"/>
              <a:gd name="connsiteY16" fmla="*/ 1160059 h 1214650"/>
              <a:gd name="connsiteX17" fmla="*/ 687853 w 949077"/>
              <a:gd name="connsiteY17" fmla="*/ 1132764 h 1214650"/>
              <a:gd name="connsiteX18" fmla="*/ 742444 w 949077"/>
              <a:gd name="connsiteY18" fmla="*/ 1037230 h 1214650"/>
              <a:gd name="connsiteX19" fmla="*/ 810683 w 949077"/>
              <a:gd name="connsiteY19" fmla="*/ 900752 h 1214650"/>
              <a:gd name="connsiteX20" fmla="*/ 851626 w 949077"/>
              <a:gd name="connsiteY20" fmla="*/ 873456 h 1214650"/>
              <a:gd name="connsiteX21" fmla="*/ 892570 w 949077"/>
              <a:gd name="connsiteY21" fmla="*/ 791570 h 1214650"/>
              <a:gd name="connsiteX22" fmla="*/ 933513 w 949077"/>
              <a:gd name="connsiteY22" fmla="*/ 709683 h 1214650"/>
              <a:gd name="connsiteX23" fmla="*/ 892570 w 949077"/>
              <a:gd name="connsiteY23" fmla="*/ 682388 h 1214650"/>
              <a:gd name="connsiteX24" fmla="*/ 851626 w 949077"/>
              <a:gd name="connsiteY24" fmla="*/ 627797 h 1214650"/>
              <a:gd name="connsiteX25" fmla="*/ 810683 w 949077"/>
              <a:gd name="connsiteY25" fmla="*/ 586853 h 1214650"/>
              <a:gd name="connsiteX26" fmla="*/ 769740 w 949077"/>
              <a:gd name="connsiteY26" fmla="*/ 504967 h 1214650"/>
              <a:gd name="connsiteX27" fmla="*/ 715149 w 949077"/>
              <a:gd name="connsiteY27" fmla="*/ 382137 h 1214650"/>
              <a:gd name="connsiteX28" fmla="*/ 674205 w 949077"/>
              <a:gd name="connsiteY28" fmla="*/ 354842 h 1214650"/>
              <a:gd name="connsiteX29" fmla="*/ 619614 w 949077"/>
              <a:gd name="connsiteY29" fmla="*/ 313898 h 1214650"/>
              <a:gd name="connsiteX30" fmla="*/ 578671 w 949077"/>
              <a:gd name="connsiteY30" fmla="*/ 286603 h 1214650"/>
              <a:gd name="connsiteX31" fmla="*/ 537728 w 949077"/>
              <a:gd name="connsiteY31" fmla="*/ 245659 h 1214650"/>
              <a:gd name="connsiteX32" fmla="*/ 483137 w 949077"/>
              <a:gd name="connsiteY32" fmla="*/ 218364 h 1214650"/>
              <a:gd name="connsiteX33" fmla="*/ 401250 w 949077"/>
              <a:gd name="connsiteY33" fmla="*/ 163773 h 1214650"/>
              <a:gd name="connsiteX34" fmla="*/ 360307 w 949077"/>
              <a:gd name="connsiteY34" fmla="*/ 150125 h 1214650"/>
              <a:gd name="connsiteX35" fmla="*/ 319364 w 949077"/>
              <a:gd name="connsiteY35" fmla="*/ 122830 h 1214650"/>
              <a:gd name="connsiteX36" fmla="*/ 237477 w 949077"/>
              <a:gd name="connsiteY36" fmla="*/ 54591 h 1214650"/>
              <a:gd name="connsiteX37" fmla="*/ 196534 w 949077"/>
              <a:gd name="connsiteY37" fmla="*/ 40943 h 1214650"/>
              <a:gd name="connsiteX38" fmla="*/ 128295 w 949077"/>
              <a:gd name="connsiteY38" fmla="*/ 0 h 1214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9077" h="1214650">
                <a:moveTo>
                  <a:pt x="128295" y="0"/>
                </a:moveTo>
                <a:lnTo>
                  <a:pt x="128295" y="0"/>
                </a:lnTo>
                <a:cubicBezTo>
                  <a:pt x="105549" y="31845"/>
                  <a:pt x="76605" y="60071"/>
                  <a:pt x="60056" y="95534"/>
                </a:cubicBezTo>
                <a:cubicBezTo>
                  <a:pt x="38380" y="141984"/>
                  <a:pt x="26559" y="248132"/>
                  <a:pt x="19113" y="300250"/>
                </a:cubicBezTo>
                <a:cubicBezTo>
                  <a:pt x="23662" y="377587"/>
                  <a:pt x="0" y="462059"/>
                  <a:pt x="32761" y="532262"/>
                </a:cubicBezTo>
                <a:cubicBezTo>
                  <a:pt x="44928" y="558335"/>
                  <a:pt x="114647" y="504967"/>
                  <a:pt x="114647" y="504967"/>
                </a:cubicBezTo>
                <a:cubicBezTo>
                  <a:pt x="141943" y="509516"/>
                  <a:pt x="170990" y="507972"/>
                  <a:pt x="196534" y="518615"/>
                </a:cubicBezTo>
                <a:cubicBezTo>
                  <a:pt x="226815" y="531232"/>
                  <a:pt x="278420" y="573206"/>
                  <a:pt x="278420" y="573206"/>
                </a:cubicBezTo>
                <a:cubicBezTo>
                  <a:pt x="287519" y="586854"/>
                  <a:pt x="294118" y="602551"/>
                  <a:pt x="305716" y="614149"/>
                </a:cubicBezTo>
                <a:cubicBezTo>
                  <a:pt x="317314" y="625747"/>
                  <a:pt x="336158" y="628844"/>
                  <a:pt x="346659" y="641445"/>
                </a:cubicBezTo>
                <a:cubicBezTo>
                  <a:pt x="365400" y="663934"/>
                  <a:pt x="378120" y="708533"/>
                  <a:pt x="387602" y="736979"/>
                </a:cubicBezTo>
                <a:cubicBezTo>
                  <a:pt x="392151" y="814316"/>
                  <a:pt x="384793" y="893288"/>
                  <a:pt x="401250" y="968991"/>
                </a:cubicBezTo>
                <a:cubicBezTo>
                  <a:pt x="408219" y="1001047"/>
                  <a:pt x="441170" y="1021535"/>
                  <a:pt x="455841" y="1050877"/>
                </a:cubicBezTo>
                <a:lnTo>
                  <a:pt x="510432" y="1160059"/>
                </a:lnTo>
                <a:cubicBezTo>
                  <a:pt x="516866" y="1172926"/>
                  <a:pt x="513907" y="1190830"/>
                  <a:pt x="524080" y="1201003"/>
                </a:cubicBezTo>
                <a:cubicBezTo>
                  <a:pt x="534252" y="1211175"/>
                  <a:pt x="551375" y="1210101"/>
                  <a:pt x="565023" y="1214650"/>
                </a:cubicBezTo>
                <a:lnTo>
                  <a:pt x="646910" y="1160059"/>
                </a:lnTo>
                <a:lnTo>
                  <a:pt x="687853" y="1132764"/>
                </a:lnTo>
                <a:cubicBezTo>
                  <a:pt x="712476" y="1095831"/>
                  <a:pt x="725127" y="1080522"/>
                  <a:pt x="742444" y="1037230"/>
                </a:cubicBezTo>
                <a:cubicBezTo>
                  <a:pt x="772067" y="963172"/>
                  <a:pt x="756324" y="955112"/>
                  <a:pt x="810683" y="900752"/>
                </a:cubicBezTo>
                <a:cubicBezTo>
                  <a:pt x="822281" y="889154"/>
                  <a:pt x="837978" y="882555"/>
                  <a:pt x="851626" y="873456"/>
                </a:cubicBezTo>
                <a:cubicBezTo>
                  <a:pt x="885933" y="770538"/>
                  <a:pt x="839653" y="897403"/>
                  <a:pt x="892570" y="791570"/>
                </a:cubicBezTo>
                <a:cubicBezTo>
                  <a:pt x="949077" y="678556"/>
                  <a:pt x="855282" y="827030"/>
                  <a:pt x="933513" y="709683"/>
                </a:cubicBezTo>
                <a:cubicBezTo>
                  <a:pt x="919865" y="700585"/>
                  <a:pt x="904168" y="693986"/>
                  <a:pt x="892570" y="682388"/>
                </a:cubicBezTo>
                <a:cubicBezTo>
                  <a:pt x="876486" y="666304"/>
                  <a:pt x="866429" y="645067"/>
                  <a:pt x="851626" y="627797"/>
                </a:cubicBezTo>
                <a:cubicBezTo>
                  <a:pt x="839065" y="613143"/>
                  <a:pt x="824331" y="600501"/>
                  <a:pt x="810683" y="586853"/>
                </a:cubicBezTo>
                <a:cubicBezTo>
                  <a:pt x="760907" y="437529"/>
                  <a:pt x="840293" y="663711"/>
                  <a:pt x="769740" y="504967"/>
                </a:cubicBezTo>
                <a:cubicBezTo>
                  <a:pt x="748120" y="456323"/>
                  <a:pt x="752211" y="419198"/>
                  <a:pt x="715149" y="382137"/>
                </a:cubicBezTo>
                <a:cubicBezTo>
                  <a:pt x="703550" y="370539"/>
                  <a:pt x="687552" y="364376"/>
                  <a:pt x="674205" y="354842"/>
                </a:cubicBezTo>
                <a:cubicBezTo>
                  <a:pt x="655695" y="341621"/>
                  <a:pt x="638123" y="327119"/>
                  <a:pt x="619614" y="313898"/>
                </a:cubicBezTo>
                <a:cubicBezTo>
                  <a:pt x="606267" y="304364"/>
                  <a:pt x="591272" y="297104"/>
                  <a:pt x="578671" y="286603"/>
                </a:cubicBezTo>
                <a:cubicBezTo>
                  <a:pt x="563844" y="274247"/>
                  <a:pt x="553434" y="256877"/>
                  <a:pt x="537728" y="245659"/>
                </a:cubicBezTo>
                <a:cubicBezTo>
                  <a:pt x="521173" y="233834"/>
                  <a:pt x="500583" y="228831"/>
                  <a:pt x="483137" y="218364"/>
                </a:cubicBezTo>
                <a:cubicBezTo>
                  <a:pt x="455007" y="201486"/>
                  <a:pt x="432372" y="174147"/>
                  <a:pt x="401250" y="163773"/>
                </a:cubicBezTo>
                <a:cubicBezTo>
                  <a:pt x="387602" y="159224"/>
                  <a:pt x="373174" y="156559"/>
                  <a:pt x="360307" y="150125"/>
                </a:cubicBezTo>
                <a:cubicBezTo>
                  <a:pt x="345636" y="142790"/>
                  <a:pt x="331965" y="133331"/>
                  <a:pt x="319364" y="122830"/>
                </a:cubicBezTo>
                <a:cubicBezTo>
                  <a:pt x="274087" y="85099"/>
                  <a:pt x="288305" y="80005"/>
                  <a:pt x="237477" y="54591"/>
                </a:cubicBezTo>
                <a:cubicBezTo>
                  <a:pt x="224610" y="48157"/>
                  <a:pt x="210577" y="44064"/>
                  <a:pt x="196534" y="40943"/>
                </a:cubicBezTo>
                <a:cubicBezTo>
                  <a:pt x="110160" y="21748"/>
                  <a:pt x="139668" y="6824"/>
                  <a:pt x="128295" y="0"/>
                </a:cubicBezTo>
                <a:close/>
              </a:path>
            </a:pathLst>
          </a:custGeom>
          <a:solidFill>
            <a:srgbClr val="FFC000">
              <a:alpha val="7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sp>
        <p:nvSpPr>
          <p:cNvPr id="13" name="Forme libre 12"/>
          <p:cNvSpPr/>
          <p:nvPr/>
        </p:nvSpPr>
        <p:spPr>
          <a:xfrm>
            <a:off x="5336275" y="4903364"/>
            <a:ext cx="655092" cy="1431402"/>
          </a:xfrm>
          <a:custGeom>
            <a:avLst/>
            <a:gdLst>
              <a:gd name="connsiteX0" fmla="*/ 655092 w 655092"/>
              <a:gd name="connsiteY0" fmla="*/ 255490 h 1431402"/>
              <a:gd name="connsiteX1" fmla="*/ 655092 w 655092"/>
              <a:gd name="connsiteY1" fmla="*/ 255490 h 1431402"/>
              <a:gd name="connsiteX2" fmla="*/ 627797 w 655092"/>
              <a:gd name="connsiteY2" fmla="*/ 378320 h 1431402"/>
              <a:gd name="connsiteX3" fmla="*/ 614149 w 655092"/>
              <a:gd name="connsiteY3" fmla="*/ 446558 h 1431402"/>
              <a:gd name="connsiteX4" fmla="*/ 586853 w 655092"/>
              <a:gd name="connsiteY4" fmla="*/ 528445 h 1431402"/>
              <a:gd name="connsiteX5" fmla="*/ 545910 w 655092"/>
              <a:gd name="connsiteY5" fmla="*/ 569388 h 1431402"/>
              <a:gd name="connsiteX6" fmla="*/ 477671 w 655092"/>
              <a:gd name="connsiteY6" fmla="*/ 774105 h 1431402"/>
              <a:gd name="connsiteX7" fmla="*/ 450376 w 655092"/>
              <a:gd name="connsiteY7" fmla="*/ 815048 h 1431402"/>
              <a:gd name="connsiteX8" fmla="*/ 436728 w 655092"/>
              <a:gd name="connsiteY8" fmla="*/ 937878 h 1431402"/>
              <a:gd name="connsiteX9" fmla="*/ 395785 w 655092"/>
              <a:gd name="connsiteY9" fmla="*/ 978821 h 1431402"/>
              <a:gd name="connsiteX10" fmla="*/ 368489 w 655092"/>
              <a:gd name="connsiteY10" fmla="*/ 1033412 h 1431402"/>
              <a:gd name="connsiteX11" fmla="*/ 368489 w 655092"/>
              <a:gd name="connsiteY11" fmla="*/ 1292720 h 1431402"/>
              <a:gd name="connsiteX12" fmla="*/ 341194 w 655092"/>
              <a:gd name="connsiteY12" fmla="*/ 1347311 h 1431402"/>
              <a:gd name="connsiteX13" fmla="*/ 300250 w 655092"/>
              <a:gd name="connsiteY13" fmla="*/ 1374606 h 1431402"/>
              <a:gd name="connsiteX14" fmla="*/ 218364 w 655092"/>
              <a:gd name="connsiteY14" fmla="*/ 1429197 h 1431402"/>
              <a:gd name="connsiteX15" fmla="*/ 191068 w 655092"/>
              <a:gd name="connsiteY15" fmla="*/ 1388254 h 1431402"/>
              <a:gd name="connsiteX16" fmla="*/ 163773 w 655092"/>
              <a:gd name="connsiteY16" fmla="*/ 1265424 h 1431402"/>
              <a:gd name="connsiteX17" fmla="*/ 109182 w 655092"/>
              <a:gd name="connsiteY17" fmla="*/ 1183537 h 1431402"/>
              <a:gd name="connsiteX18" fmla="*/ 81886 w 655092"/>
              <a:gd name="connsiteY18" fmla="*/ 1101651 h 1431402"/>
              <a:gd name="connsiteX19" fmla="*/ 40943 w 655092"/>
              <a:gd name="connsiteY19" fmla="*/ 828696 h 1431402"/>
              <a:gd name="connsiteX20" fmla="*/ 13647 w 655092"/>
              <a:gd name="connsiteY20" fmla="*/ 787752 h 1431402"/>
              <a:gd name="connsiteX21" fmla="*/ 0 w 655092"/>
              <a:gd name="connsiteY21" fmla="*/ 733161 h 1431402"/>
              <a:gd name="connsiteX22" fmla="*/ 13647 w 655092"/>
              <a:gd name="connsiteY22" fmla="*/ 651275 h 1431402"/>
              <a:gd name="connsiteX23" fmla="*/ 54591 w 655092"/>
              <a:gd name="connsiteY23" fmla="*/ 514797 h 1431402"/>
              <a:gd name="connsiteX24" fmla="*/ 68238 w 655092"/>
              <a:gd name="connsiteY24" fmla="*/ 473854 h 1431402"/>
              <a:gd name="connsiteX25" fmla="*/ 81886 w 655092"/>
              <a:gd name="connsiteY25" fmla="*/ 432911 h 1431402"/>
              <a:gd name="connsiteX26" fmla="*/ 95534 w 655092"/>
              <a:gd name="connsiteY26" fmla="*/ 310081 h 1431402"/>
              <a:gd name="connsiteX27" fmla="*/ 163773 w 655092"/>
              <a:gd name="connsiteY27" fmla="*/ 37126 h 1431402"/>
              <a:gd name="connsiteX28" fmla="*/ 245659 w 655092"/>
              <a:gd name="connsiteY28" fmla="*/ 78069 h 1431402"/>
              <a:gd name="connsiteX29" fmla="*/ 286603 w 655092"/>
              <a:gd name="connsiteY29" fmla="*/ 105364 h 1431402"/>
              <a:gd name="connsiteX30" fmla="*/ 368489 w 655092"/>
              <a:gd name="connsiteY30" fmla="*/ 132660 h 1431402"/>
              <a:gd name="connsiteX31" fmla="*/ 423080 w 655092"/>
              <a:gd name="connsiteY31" fmla="*/ 159955 h 1431402"/>
              <a:gd name="connsiteX32" fmla="*/ 477671 w 655092"/>
              <a:gd name="connsiteY32" fmla="*/ 173603 h 1431402"/>
              <a:gd name="connsiteX33" fmla="*/ 614149 w 655092"/>
              <a:gd name="connsiteY33" fmla="*/ 200899 h 1431402"/>
              <a:gd name="connsiteX34" fmla="*/ 655092 w 655092"/>
              <a:gd name="connsiteY34" fmla="*/ 255490 h 143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55092" h="1431402">
                <a:moveTo>
                  <a:pt x="655092" y="255490"/>
                </a:moveTo>
                <a:lnTo>
                  <a:pt x="655092" y="255490"/>
                </a:lnTo>
                <a:cubicBezTo>
                  <a:pt x="645994" y="296433"/>
                  <a:pt x="636585" y="337309"/>
                  <a:pt x="627797" y="378320"/>
                </a:cubicBezTo>
                <a:cubicBezTo>
                  <a:pt x="622937" y="401002"/>
                  <a:pt x="620253" y="424179"/>
                  <a:pt x="614149" y="446558"/>
                </a:cubicBezTo>
                <a:cubicBezTo>
                  <a:pt x="606578" y="474316"/>
                  <a:pt x="607198" y="508100"/>
                  <a:pt x="586853" y="528445"/>
                </a:cubicBezTo>
                <a:lnTo>
                  <a:pt x="545910" y="569388"/>
                </a:lnTo>
                <a:lnTo>
                  <a:pt x="477671" y="774105"/>
                </a:lnTo>
                <a:cubicBezTo>
                  <a:pt x="472484" y="789666"/>
                  <a:pt x="459474" y="801400"/>
                  <a:pt x="450376" y="815048"/>
                </a:cubicBezTo>
                <a:cubicBezTo>
                  <a:pt x="445827" y="855991"/>
                  <a:pt x="449755" y="898797"/>
                  <a:pt x="436728" y="937878"/>
                </a:cubicBezTo>
                <a:cubicBezTo>
                  <a:pt x="430625" y="956188"/>
                  <a:pt x="407003" y="963115"/>
                  <a:pt x="395785" y="978821"/>
                </a:cubicBezTo>
                <a:cubicBezTo>
                  <a:pt x="383960" y="995376"/>
                  <a:pt x="377588" y="1015215"/>
                  <a:pt x="368489" y="1033412"/>
                </a:cubicBezTo>
                <a:cubicBezTo>
                  <a:pt x="379480" y="1143325"/>
                  <a:pt x="393273" y="1185321"/>
                  <a:pt x="368489" y="1292720"/>
                </a:cubicBezTo>
                <a:cubicBezTo>
                  <a:pt x="363914" y="1312544"/>
                  <a:pt x="354218" y="1331682"/>
                  <a:pt x="341194" y="1347311"/>
                </a:cubicBezTo>
                <a:cubicBezTo>
                  <a:pt x="330693" y="1359912"/>
                  <a:pt x="312851" y="1364105"/>
                  <a:pt x="300250" y="1374606"/>
                </a:cubicBezTo>
                <a:cubicBezTo>
                  <a:pt x="232094" y="1431402"/>
                  <a:pt x="290319" y="1405212"/>
                  <a:pt x="218364" y="1429197"/>
                </a:cubicBezTo>
                <a:cubicBezTo>
                  <a:pt x="209265" y="1415549"/>
                  <a:pt x="196827" y="1403612"/>
                  <a:pt x="191068" y="1388254"/>
                </a:cubicBezTo>
                <a:cubicBezTo>
                  <a:pt x="184602" y="1371012"/>
                  <a:pt x="174266" y="1286410"/>
                  <a:pt x="163773" y="1265424"/>
                </a:cubicBezTo>
                <a:cubicBezTo>
                  <a:pt x="149102" y="1236082"/>
                  <a:pt x="127379" y="1210833"/>
                  <a:pt x="109182" y="1183537"/>
                </a:cubicBezTo>
                <a:cubicBezTo>
                  <a:pt x="93222" y="1159597"/>
                  <a:pt x="81886" y="1101651"/>
                  <a:pt x="81886" y="1101651"/>
                </a:cubicBezTo>
                <a:cubicBezTo>
                  <a:pt x="76663" y="1059871"/>
                  <a:pt x="51196" y="844075"/>
                  <a:pt x="40943" y="828696"/>
                </a:cubicBezTo>
                <a:lnTo>
                  <a:pt x="13647" y="787752"/>
                </a:lnTo>
                <a:cubicBezTo>
                  <a:pt x="9098" y="769555"/>
                  <a:pt x="0" y="751918"/>
                  <a:pt x="0" y="733161"/>
                </a:cubicBezTo>
                <a:cubicBezTo>
                  <a:pt x="0" y="705489"/>
                  <a:pt x="8220" y="678409"/>
                  <a:pt x="13647" y="651275"/>
                </a:cubicBezTo>
                <a:cubicBezTo>
                  <a:pt x="23960" y="599711"/>
                  <a:pt x="37184" y="567018"/>
                  <a:pt x="54591" y="514797"/>
                </a:cubicBezTo>
                <a:lnTo>
                  <a:pt x="68238" y="473854"/>
                </a:lnTo>
                <a:lnTo>
                  <a:pt x="81886" y="432911"/>
                </a:lnTo>
                <a:cubicBezTo>
                  <a:pt x="86435" y="391968"/>
                  <a:pt x="92794" y="351185"/>
                  <a:pt x="95534" y="310081"/>
                </a:cubicBezTo>
                <a:cubicBezTo>
                  <a:pt x="115795" y="6172"/>
                  <a:pt x="15273" y="0"/>
                  <a:pt x="163773" y="37126"/>
                </a:cubicBezTo>
                <a:cubicBezTo>
                  <a:pt x="281105" y="115346"/>
                  <a:pt x="132656" y="21568"/>
                  <a:pt x="245659" y="78069"/>
                </a:cubicBezTo>
                <a:cubicBezTo>
                  <a:pt x="260330" y="85404"/>
                  <a:pt x="271614" y="98702"/>
                  <a:pt x="286603" y="105364"/>
                </a:cubicBezTo>
                <a:cubicBezTo>
                  <a:pt x="312895" y="117049"/>
                  <a:pt x="341194" y="123561"/>
                  <a:pt x="368489" y="132660"/>
                </a:cubicBezTo>
                <a:cubicBezTo>
                  <a:pt x="387790" y="139094"/>
                  <a:pt x="404031" y="152812"/>
                  <a:pt x="423080" y="159955"/>
                </a:cubicBezTo>
                <a:cubicBezTo>
                  <a:pt x="440643" y="166541"/>
                  <a:pt x="459636" y="168450"/>
                  <a:pt x="477671" y="173603"/>
                </a:cubicBezTo>
                <a:cubicBezTo>
                  <a:pt x="572951" y="200826"/>
                  <a:pt x="451114" y="177608"/>
                  <a:pt x="614149" y="200899"/>
                </a:cubicBezTo>
                <a:cubicBezTo>
                  <a:pt x="642883" y="287101"/>
                  <a:pt x="648268" y="246392"/>
                  <a:pt x="655092" y="255490"/>
                </a:cubicBezTo>
                <a:close/>
              </a:path>
            </a:pathLst>
          </a:custGeom>
          <a:solidFill>
            <a:srgbClr val="00B050">
              <a:alpha val="7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sp>
        <p:nvSpPr>
          <p:cNvPr id="14" name="Forme libre 13"/>
          <p:cNvSpPr/>
          <p:nvPr/>
        </p:nvSpPr>
        <p:spPr>
          <a:xfrm>
            <a:off x="4211960" y="4725144"/>
            <a:ext cx="1151610" cy="1307166"/>
          </a:xfrm>
          <a:custGeom>
            <a:avLst/>
            <a:gdLst>
              <a:gd name="connsiteX0" fmla="*/ 1228298 w 1228298"/>
              <a:gd name="connsiteY0" fmla="*/ 300251 h 1337480"/>
              <a:gd name="connsiteX1" fmla="*/ 1228298 w 1228298"/>
              <a:gd name="connsiteY1" fmla="*/ 300251 h 1337480"/>
              <a:gd name="connsiteX2" fmla="*/ 1173707 w 1228298"/>
              <a:gd name="connsiteY2" fmla="*/ 682388 h 1337480"/>
              <a:gd name="connsiteX3" fmla="*/ 1160059 w 1228298"/>
              <a:gd name="connsiteY3" fmla="*/ 723331 h 1337480"/>
              <a:gd name="connsiteX4" fmla="*/ 1146412 w 1228298"/>
              <a:gd name="connsiteY4" fmla="*/ 791570 h 1337480"/>
              <a:gd name="connsiteX5" fmla="*/ 1132764 w 1228298"/>
              <a:gd name="connsiteY5" fmla="*/ 900752 h 1337480"/>
              <a:gd name="connsiteX6" fmla="*/ 1078173 w 1228298"/>
              <a:gd name="connsiteY6" fmla="*/ 1091821 h 1337480"/>
              <a:gd name="connsiteX7" fmla="*/ 1037229 w 1228298"/>
              <a:gd name="connsiteY7" fmla="*/ 1119116 h 1337480"/>
              <a:gd name="connsiteX8" fmla="*/ 955343 w 1228298"/>
              <a:gd name="connsiteY8" fmla="*/ 1160060 h 1337480"/>
              <a:gd name="connsiteX9" fmla="*/ 928047 w 1228298"/>
              <a:gd name="connsiteY9" fmla="*/ 1201003 h 1337480"/>
              <a:gd name="connsiteX10" fmla="*/ 859809 w 1228298"/>
              <a:gd name="connsiteY10" fmla="*/ 1310185 h 1337480"/>
              <a:gd name="connsiteX11" fmla="*/ 764274 w 1228298"/>
              <a:gd name="connsiteY11" fmla="*/ 1323833 h 1337480"/>
              <a:gd name="connsiteX12" fmla="*/ 709683 w 1228298"/>
              <a:gd name="connsiteY12" fmla="*/ 1337480 h 1337480"/>
              <a:gd name="connsiteX13" fmla="*/ 668740 w 1228298"/>
              <a:gd name="connsiteY13" fmla="*/ 1323833 h 1337480"/>
              <a:gd name="connsiteX14" fmla="*/ 545910 w 1228298"/>
              <a:gd name="connsiteY14" fmla="*/ 1241946 h 1337480"/>
              <a:gd name="connsiteX15" fmla="*/ 491319 w 1228298"/>
              <a:gd name="connsiteY15" fmla="*/ 1228298 h 1337480"/>
              <a:gd name="connsiteX16" fmla="*/ 368489 w 1228298"/>
              <a:gd name="connsiteY16" fmla="*/ 1119116 h 1337480"/>
              <a:gd name="connsiteX17" fmla="*/ 327546 w 1228298"/>
              <a:gd name="connsiteY17" fmla="*/ 1064525 h 1337480"/>
              <a:gd name="connsiteX18" fmla="*/ 286603 w 1228298"/>
              <a:gd name="connsiteY18" fmla="*/ 1023582 h 1337480"/>
              <a:gd name="connsiteX19" fmla="*/ 232012 w 1228298"/>
              <a:gd name="connsiteY19" fmla="*/ 941695 h 1337480"/>
              <a:gd name="connsiteX20" fmla="*/ 163773 w 1228298"/>
              <a:gd name="connsiteY20" fmla="*/ 846161 h 1337480"/>
              <a:gd name="connsiteX21" fmla="*/ 122829 w 1228298"/>
              <a:gd name="connsiteY21" fmla="*/ 696036 h 1337480"/>
              <a:gd name="connsiteX22" fmla="*/ 95534 w 1228298"/>
              <a:gd name="connsiteY22" fmla="*/ 655092 h 1337480"/>
              <a:gd name="connsiteX23" fmla="*/ 54591 w 1228298"/>
              <a:gd name="connsiteY23" fmla="*/ 532263 h 1337480"/>
              <a:gd name="connsiteX24" fmla="*/ 27295 w 1228298"/>
              <a:gd name="connsiteY24" fmla="*/ 491319 h 1337480"/>
              <a:gd name="connsiteX25" fmla="*/ 13647 w 1228298"/>
              <a:gd name="connsiteY25" fmla="*/ 368489 h 1337480"/>
              <a:gd name="connsiteX26" fmla="*/ 0 w 1228298"/>
              <a:gd name="connsiteY26" fmla="*/ 300251 h 1337480"/>
              <a:gd name="connsiteX27" fmla="*/ 13647 w 1228298"/>
              <a:gd name="connsiteY27" fmla="*/ 259307 h 1337480"/>
              <a:gd name="connsiteX28" fmla="*/ 27295 w 1228298"/>
              <a:gd name="connsiteY28" fmla="*/ 204716 h 1337480"/>
              <a:gd name="connsiteX29" fmla="*/ 109182 w 1228298"/>
              <a:gd name="connsiteY29" fmla="*/ 177421 h 1337480"/>
              <a:gd name="connsiteX30" fmla="*/ 163773 w 1228298"/>
              <a:gd name="connsiteY30" fmla="*/ 163773 h 1337480"/>
              <a:gd name="connsiteX31" fmla="*/ 300250 w 1228298"/>
              <a:gd name="connsiteY31" fmla="*/ 136477 h 1337480"/>
              <a:gd name="connsiteX32" fmla="*/ 382137 w 1228298"/>
              <a:gd name="connsiteY32" fmla="*/ 81886 h 1337480"/>
              <a:gd name="connsiteX33" fmla="*/ 409432 w 1228298"/>
              <a:gd name="connsiteY33" fmla="*/ 40943 h 1337480"/>
              <a:gd name="connsiteX34" fmla="*/ 450376 w 1228298"/>
              <a:gd name="connsiteY34" fmla="*/ 27295 h 1337480"/>
              <a:gd name="connsiteX35" fmla="*/ 491319 w 1228298"/>
              <a:gd name="connsiteY35" fmla="*/ 0 h 1337480"/>
              <a:gd name="connsiteX36" fmla="*/ 573206 w 1228298"/>
              <a:gd name="connsiteY36" fmla="*/ 13648 h 1337480"/>
              <a:gd name="connsiteX37" fmla="*/ 600501 w 1228298"/>
              <a:gd name="connsiteY37" fmla="*/ 54591 h 1337480"/>
              <a:gd name="connsiteX38" fmla="*/ 682388 w 1228298"/>
              <a:gd name="connsiteY38" fmla="*/ 109182 h 1337480"/>
              <a:gd name="connsiteX39" fmla="*/ 682388 w 1228298"/>
              <a:gd name="connsiteY39" fmla="*/ 109182 h 1337480"/>
              <a:gd name="connsiteX40" fmla="*/ 777922 w 1228298"/>
              <a:gd name="connsiteY40" fmla="*/ 150125 h 1337480"/>
              <a:gd name="connsiteX41" fmla="*/ 859809 w 1228298"/>
              <a:gd name="connsiteY41" fmla="*/ 177421 h 1337480"/>
              <a:gd name="connsiteX42" fmla="*/ 900752 w 1228298"/>
              <a:gd name="connsiteY42" fmla="*/ 191069 h 1337480"/>
              <a:gd name="connsiteX43" fmla="*/ 1050877 w 1228298"/>
              <a:gd name="connsiteY43" fmla="*/ 218364 h 1337480"/>
              <a:gd name="connsiteX44" fmla="*/ 1091821 w 1228298"/>
              <a:gd name="connsiteY44" fmla="*/ 232012 h 1337480"/>
              <a:gd name="connsiteX45" fmla="*/ 1173707 w 1228298"/>
              <a:gd name="connsiteY45" fmla="*/ 286603 h 1337480"/>
              <a:gd name="connsiteX46" fmla="*/ 1201003 w 1228298"/>
              <a:gd name="connsiteY46" fmla="*/ 354842 h 1337480"/>
              <a:gd name="connsiteX47" fmla="*/ 1228298 w 1228298"/>
              <a:gd name="connsiteY47" fmla="*/ 300251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28298" h="1337480">
                <a:moveTo>
                  <a:pt x="1228298" y="300251"/>
                </a:moveTo>
                <a:lnTo>
                  <a:pt x="1228298" y="300251"/>
                </a:lnTo>
                <a:cubicBezTo>
                  <a:pt x="1152048" y="529002"/>
                  <a:pt x="1205540" y="332232"/>
                  <a:pt x="1173707" y="682388"/>
                </a:cubicBezTo>
                <a:cubicBezTo>
                  <a:pt x="1172405" y="696715"/>
                  <a:pt x="1163548" y="709375"/>
                  <a:pt x="1160059" y="723331"/>
                </a:cubicBezTo>
                <a:cubicBezTo>
                  <a:pt x="1154433" y="745835"/>
                  <a:pt x="1149939" y="768643"/>
                  <a:pt x="1146412" y="791570"/>
                </a:cubicBezTo>
                <a:cubicBezTo>
                  <a:pt x="1140835" y="827821"/>
                  <a:pt x="1139523" y="864703"/>
                  <a:pt x="1132764" y="900752"/>
                </a:cubicBezTo>
                <a:cubicBezTo>
                  <a:pt x="1118076" y="979086"/>
                  <a:pt x="1102309" y="1019412"/>
                  <a:pt x="1078173" y="1091821"/>
                </a:cubicBezTo>
                <a:cubicBezTo>
                  <a:pt x="1072986" y="1107382"/>
                  <a:pt x="1051900" y="1111781"/>
                  <a:pt x="1037229" y="1119116"/>
                </a:cubicBezTo>
                <a:cubicBezTo>
                  <a:pt x="924234" y="1175613"/>
                  <a:pt x="1072666" y="1081843"/>
                  <a:pt x="955343" y="1160060"/>
                </a:cubicBezTo>
                <a:cubicBezTo>
                  <a:pt x="946244" y="1173708"/>
                  <a:pt x="934709" y="1186014"/>
                  <a:pt x="928047" y="1201003"/>
                </a:cubicBezTo>
                <a:cubicBezTo>
                  <a:pt x="904472" y="1254046"/>
                  <a:pt x="919613" y="1292243"/>
                  <a:pt x="859809" y="1310185"/>
                </a:cubicBezTo>
                <a:cubicBezTo>
                  <a:pt x="828997" y="1319429"/>
                  <a:pt x="795923" y="1318079"/>
                  <a:pt x="764274" y="1323833"/>
                </a:cubicBezTo>
                <a:cubicBezTo>
                  <a:pt x="745820" y="1327188"/>
                  <a:pt x="727880" y="1332931"/>
                  <a:pt x="709683" y="1337480"/>
                </a:cubicBezTo>
                <a:cubicBezTo>
                  <a:pt x="696035" y="1332931"/>
                  <a:pt x="681316" y="1330819"/>
                  <a:pt x="668740" y="1323833"/>
                </a:cubicBezTo>
                <a:cubicBezTo>
                  <a:pt x="668723" y="1323823"/>
                  <a:pt x="566390" y="1255600"/>
                  <a:pt x="545910" y="1241946"/>
                </a:cubicBezTo>
                <a:cubicBezTo>
                  <a:pt x="530303" y="1231541"/>
                  <a:pt x="509516" y="1232847"/>
                  <a:pt x="491319" y="1228298"/>
                </a:cubicBezTo>
                <a:cubicBezTo>
                  <a:pt x="438119" y="1192832"/>
                  <a:pt x="415232" y="1181440"/>
                  <a:pt x="368489" y="1119116"/>
                </a:cubicBezTo>
                <a:cubicBezTo>
                  <a:pt x="354841" y="1100919"/>
                  <a:pt x="342349" y="1081795"/>
                  <a:pt x="327546" y="1064525"/>
                </a:cubicBezTo>
                <a:cubicBezTo>
                  <a:pt x="314985" y="1049871"/>
                  <a:pt x="298452" y="1038817"/>
                  <a:pt x="286603" y="1023582"/>
                </a:cubicBezTo>
                <a:cubicBezTo>
                  <a:pt x="266463" y="997687"/>
                  <a:pt x="250209" y="968991"/>
                  <a:pt x="232012" y="941695"/>
                </a:cubicBezTo>
                <a:cubicBezTo>
                  <a:pt x="192106" y="881836"/>
                  <a:pt x="214547" y="913861"/>
                  <a:pt x="163773" y="846161"/>
                </a:cubicBezTo>
                <a:cubicBezTo>
                  <a:pt x="156448" y="809536"/>
                  <a:pt x="142619" y="725722"/>
                  <a:pt x="122829" y="696036"/>
                </a:cubicBezTo>
                <a:cubicBezTo>
                  <a:pt x="113731" y="682388"/>
                  <a:pt x="102196" y="670081"/>
                  <a:pt x="95534" y="655092"/>
                </a:cubicBezTo>
                <a:cubicBezTo>
                  <a:pt x="95525" y="655071"/>
                  <a:pt x="61418" y="552746"/>
                  <a:pt x="54591" y="532263"/>
                </a:cubicBezTo>
                <a:cubicBezTo>
                  <a:pt x="49404" y="516702"/>
                  <a:pt x="36394" y="504967"/>
                  <a:pt x="27295" y="491319"/>
                </a:cubicBezTo>
                <a:cubicBezTo>
                  <a:pt x="22746" y="450376"/>
                  <a:pt x="19473" y="409270"/>
                  <a:pt x="13647" y="368489"/>
                </a:cubicBezTo>
                <a:cubicBezTo>
                  <a:pt x="10367" y="345526"/>
                  <a:pt x="0" y="323447"/>
                  <a:pt x="0" y="300251"/>
                </a:cubicBezTo>
                <a:cubicBezTo>
                  <a:pt x="0" y="285865"/>
                  <a:pt x="9695" y="273140"/>
                  <a:pt x="13647" y="259307"/>
                </a:cubicBezTo>
                <a:cubicBezTo>
                  <a:pt x="18800" y="241272"/>
                  <a:pt x="13053" y="216923"/>
                  <a:pt x="27295" y="204716"/>
                </a:cubicBezTo>
                <a:cubicBezTo>
                  <a:pt x="49141" y="185992"/>
                  <a:pt x="81269" y="184399"/>
                  <a:pt x="109182" y="177421"/>
                </a:cubicBezTo>
                <a:cubicBezTo>
                  <a:pt x="127379" y="172872"/>
                  <a:pt x="145380" y="167452"/>
                  <a:pt x="163773" y="163773"/>
                </a:cubicBezTo>
                <a:cubicBezTo>
                  <a:pt x="331086" y="130310"/>
                  <a:pt x="173449" y="168178"/>
                  <a:pt x="300250" y="136477"/>
                </a:cubicBezTo>
                <a:cubicBezTo>
                  <a:pt x="327546" y="118280"/>
                  <a:pt x="363940" y="109182"/>
                  <a:pt x="382137" y="81886"/>
                </a:cubicBezTo>
                <a:cubicBezTo>
                  <a:pt x="391235" y="68238"/>
                  <a:pt x="396624" y="51189"/>
                  <a:pt x="409432" y="40943"/>
                </a:cubicBezTo>
                <a:cubicBezTo>
                  <a:pt x="420666" y="31956"/>
                  <a:pt x="437509" y="33729"/>
                  <a:pt x="450376" y="27295"/>
                </a:cubicBezTo>
                <a:cubicBezTo>
                  <a:pt x="465047" y="19960"/>
                  <a:pt x="477671" y="9098"/>
                  <a:pt x="491319" y="0"/>
                </a:cubicBezTo>
                <a:cubicBezTo>
                  <a:pt x="518615" y="4549"/>
                  <a:pt x="548455" y="1273"/>
                  <a:pt x="573206" y="13648"/>
                </a:cubicBezTo>
                <a:cubicBezTo>
                  <a:pt x="587877" y="20983"/>
                  <a:pt x="588157" y="43790"/>
                  <a:pt x="600501" y="54591"/>
                </a:cubicBezTo>
                <a:cubicBezTo>
                  <a:pt x="625189" y="76193"/>
                  <a:pt x="655092" y="90985"/>
                  <a:pt x="682388" y="109182"/>
                </a:cubicBezTo>
                <a:lnTo>
                  <a:pt x="682388" y="109182"/>
                </a:lnTo>
                <a:cubicBezTo>
                  <a:pt x="814187" y="153116"/>
                  <a:pt x="609270" y="82664"/>
                  <a:pt x="777922" y="150125"/>
                </a:cubicBezTo>
                <a:cubicBezTo>
                  <a:pt x="804636" y="160811"/>
                  <a:pt x="832513" y="168322"/>
                  <a:pt x="859809" y="177421"/>
                </a:cubicBezTo>
                <a:lnTo>
                  <a:pt x="900752" y="191069"/>
                </a:lnTo>
                <a:cubicBezTo>
                  <a:pt x="925575" y="199343"/>
                  <a:pt x="1030271" y="213785"/>
                  <a:pt x="1050877" y="218364"/>
                </a:cubicBezTo>
                <a:cubicBezTo>
                  <a:pt x="1064921" y="221485"/>
                  <a:pt x="1079245" y="225025"/>
                  <a:pt x="1091821" y="232012"/>
                </a:cubicBezTo>
                <a:cubicBezTo>
                  <a:pt x="1120498" y="247944"/>
                  <a:pt x="1173707" y="286603"/>
                  <a:pt x="1173707" y="286603"/>
                </a:cubicBezTo>
                <a:cubicBezTo>
                  <a:pt x="1206050" y="335116"/>
                  <a:pt x="1201003" y="311143"/>
                  <a:pt x="1201003" y="354842"/>
                </a:cubicBezTo>
                <a:lnTo>
                  <a:pt x="1228298" y="300251"/>
                </a:lnTo>
                <a:close/>
              </a:path>
            </a:pathLst>
          </a:custGeom>
          <a:solidFill>
            <a:schemeClr val="accent6">
              <a:alpha val="7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sp>
        <p:nvSpPr>
          <p:cNvPr id="15" name="Forme libre 14"/>
          <p:cNvSpPr/>
          <p:nvPr/>
        </p:nvSpPr>
        <p:spPr>
          <a:xfrm>
            <a:off x="3976782" y="4476466"/>
            <a:ext cx="598142" cy="457999"/>
          </a:xfrm>
          <a:custGeom>
            <a:avLst/>
            <a:gdLst>
              <a:gd name="connsiteX0" fmla="*/ 567922 w 598142"/>
              <a:gd name="connsiteY0" fmla="*/ 245659 h 457999"/>
              <a:gd name="connsiteX1" fmla="*/ 567922 w 598142"/>
              <a:gd name="connsiteY1" fmla="*/ 245659 h 457999"/>
              <a:gd name="connsiteX2" fmla="*/ 363206 w 598142"/>
              <a:gd name="connsiteY2" fmla="*/ 163773 h 457999"/>
              <a:gd name="connsiteX3" fmla="*/ 267672 w 598142"/>
              <a:gd name="connsiteY3" fmla="*/ 136477 h 457999"/>
              <a:gd name="connsiteX4" fmla="*/ 172137 w 598142"/>
              <a:gd name="connsiteY4" fmla="*/ 95534 h 457999"/>
              <a:gd name="connsiteX5" fmla="*/ 144842 w 598142"/>
              <a:gd name="connsiteY5" fmla="*/ 54591 h 457999"/>
              <a:gd name="connsiteX6" fmla="*/ 131194 w 598142"/>
              <a:gd name="connsiteY6" fmla="*/ 13647 h 457999"/>
              <a:gd name="connsiteX7" fmla="*/ 90251 w 598142"/>
              <a:gd name="connsiteY7" fmla="*/ 0 h 457999"/>
              <a:gd name="connsiteX8" fmla="*/ 8364 w 598142"/>
              <a:gd name="connsiteY8" fmla="*/ 40943 h 457999"/>
              <a:gd name="connsiteX9" fmla="*/ 35660 w 598142"/>
              <a:gd name="connsiteY9" fmla="*/ 177421 h 457999"/>
              <a:gd name="connsiteX10" fmla="*/ 49308 w 598142"/>
              <a:gd name="connsiteY10" fmla="*/ 286603 h 457999"/>
              <a:gd name="connsiteX11" fmla="*/ 103899 w 598142"/>
              <a:gd name="connsiteY11" fmla="*/ 368489 h 457999"/>
              <a:gd name="connsiteX12" fmla="*/ 144842 w 598142"/>
              <a:gd name="connsiteY12" fmla="*/ 450376 h 457999"/>
              <a:gd name="connsiteX13" fmla="*/ 226728 w 598142"/>
              <a:gd name="connsiteY13" fmla="*/ 409433 h 457999"/>
              <a:gd name="connsiteX14" fmla="*/ 390502 w 598142"/>
              <a:gd name="connsiteY14" fmla="*/ 382137 h 457999"/>
              <a:gd name="connsiteX15" fmla="*/ 431445 w 598142"/>
              <a:gd name="connsiteY15" fmla="*/ 368489 h 457999"/>
              <a:gd name="connsiteX16" fmla="*/ 540627 w 598142"/>
              <a:gd name="connsiteY16" fmla="*/ 341194 h 457999"/>
              <a:gd name="connsiteX17" fmla="*/ 567922 w 598142"/>
              <a:gd name="connsiteY17" fmla="*/ 272955 h 457999"/>
              <a:gd name="connsiteX18" fmla="*/ 567922 w 598142"/>
              <a:gd name="connsiteY18" fmla="*/ 245659 h 4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98142" h="457999">
                <a:moveTo>
                  <a:pt x="567922" y="245659"/>
                </a:moveTo>
                <a:lnTo>
                  <a:pt x="567922" y="245659"/>
                </a:lnTo>
                <a:cubicBezTo>
                  <a:pt x="413069" y="211248"/>
                  <a:pt x="479991" y="241629"/>
                  <a:pt x="363206" y="163773"/>
                </a:cubicBezTo>
                <a:cubicBezTo>
                  <a:pt x="350934" y="155592"/>
                  <a:pt x="275635" y="138752"/>
                  <a:pt x="267672" y="136477"/>
                </a:cubicBezTo>
                <a:cubicBezTo>
                  <a:pt x="220809" y="123088"/>
                  <a:pt x="220670" y="119801"/>
                  <a:pt x="172137" y="95534"/>
                </a:cubicBezTo>
                <a:cubicBezTo>
                  <a:pt x="163039" y="81886"/>
                  <a:pt x="152177" y="69262"/>
                  <a:pt x="144842" y="54591"/>
                </a:cubicBezTo>
                <a:cubicBezTo>
                  <a:pt x="138408" y="41724"/>
                  <a:pt x="141367" y="23820"/>
                  <a:pt x="131194" y="13647"/>
                </a:cubicBezTo>
                <a:cubicBezTo>
                  <a:pt x="121022" y="3475"/>
                  <a:pt x="103899" y="4549"/>
                  <a:pt x="90251" y="0"/>
                </a:cubicBezTo>
                <a:cubicBezTo>
                  <a:pt x="76441" y="4603"/>
                  <a:pt x="12597" y="21893"/>
                  <a:pt x="8364" y="40943"/>
                </a:cubicBezTo>
                <a:cubicBezTo>
                  <a:pt x="0" y="78580"/>
                  <a:pt x="22594" y="138222"/>
                  <a:pt x="35660" y="177421"/>
                </a:cubicBezTo>
                <a:cubicBezTo>
                  <a:pt x="40209" y="213815"/>
                  <a:pt x="36972" y="252063"/>
                  <a:pt x="49308" y="286603"/>
                </a:cubicBezTo>
                <a:cubicBezTo>
                  <a:pt x="60342" y="317497"/>
                  <a:pt x="103899" y="368489"/>
                  <a:pt x="103899" y="368489"/>
                </a:cubicBezTo>
                <a:cubicBezTo>
                  <a:pt x="109644" y="385726"/>
                  <a:pt x="124489" y="442235"/>
                  <a:pt x="144842" y="450376"/>
                </a:cubicBezTo>
                <a:cubicBezTo>
                  <a:pt x="163899" y="457999"/>
                  <a:pt x="216511" y="414542"/>
                  <a:pt x="226728" y="409433"/>
                </a:cubicBezTo>
                <a:cubicBezTo>
                  <a:pt x="272457" y="386569"/>
                  <a:pt x="351581" y="386462"/>
                  <a:pt x="390502" y="382137"/>
                </a:cubicBezTo>
                <a:cubicBezTo>
                  <a:pt x="404150" y="377588"/>
                  <a:pt x="417489" y="371978"/>
                  <a:pt x="431445" y="368489"/>
                </a:cubicBezTo>
                <a:lnTo>
                  <a:pt x="540627" y="341194"/>
                </a:lnTo>
                <a:cubicBezTo>
                  <a:pt x="598142" y="302850"/>
                  <a:pt x="582721" y="332150"/>
                  <a:pt x="567922" y="272955"/>
                </a:cubicBezTo>
                <a:cubicBezTo>
                  <a:pt x="566819" y="268542"/>
                  <a:pt x="567922" y="250208"/>
                  <a:pt x="567922" y="245659"/>
                </a:cubicBezTo>
                <a:close/>
              </a:path>
            </a:pathLst>
          </a:custGeom>
          <a:solidFill>
            <a:srgbClr val="7030A0">
              <a:alpha val="70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sp>
        <p:nvSpPr>
          <p:cNvPr id="16" name="Forme libre 15"/>
          <p:cNvSpPr/>
          <p:nvPr/>
        </p:nvSpPr>
        <p:spPr>
          <a:xfrm>
            <a:off x="4293831" y="4424805"/>
            <a:ext cx="782225" cy="372347"/>
          </a:xfrm>
          <a:custGeom>
            <a:avLst/>
            <a:gdLst>
              <a:gd name="connsiteX0" fmla="*/ 659395 w 782225"/>
              <a:gd name="connsiteY0" fmla="*/ 357596 h 372347"/>
              <a:gd name="connsiteX1" fmla="*/ 659395 w 782225"/>
              <a:gd name="connsiteY1" fmla="*/ 357596 h 372347"/>
              <a:gd name="connsiteX2" fmla="*/ 536565 w 782225"/>
              <a:gd name="connsiteY2" fmla="*/ 330301 h 372347"/>
              <a:gd name="connsiteX3" fmla="*/ 454679 w 782225"/>
              <a:gd name="connsiteY3" fmla="*/ 303005 h 372347"/>
              <a:gd name="connsiteX4" fmla="*/ 290906 w 782225"/>
              <a:gd name="connsiteY4" fmla="*/ 289358 h 372347"/>
              <a:gd name="connsiteX5" fmla="*/ 249962 w 782225"/>
              <a:gd name="connsiteY5" fmla="*/ 275710 h 372347"/>
              <a:gd name="connsiteX6" fmla="*/ 140780 w 782225"/>
              <a:gd name="connsiteY6" fmla="*/ 248414 h 372347"/>
              <a:gd name="connsiteX7" fmla="*/ 17950 w 782225"/>
              <a:gd name="connsiteY7" fmla="*/ 180176 h 372347"/>
              <a:gd name="connsiteX8" fmla="*/ 58894 w 782225"/>
              <a:gd name="connsiteY8" fmla="*/ 139232 h 372347"/>
              <a:gd name="connsiteX9" fmla="*/ 113485 w 782225"/>
              <a:gd name="connsiteY9" fmla="*/ 125584 h 372347"/>
              <a:gd name="connsiteX10" fmla="*/ 195371 w 782225"/>
              <a:gd name="connsiteY10" fmla="*/ 98289 h 372347"/>
              <a:gd name="connsiteX11" fmla="*/ 236315 w 782225"/>
              <a:gd name="connsiteY11" fmla="*/ 70993 h 372347"/>
              <a:gd name="connsiteX12" fmla="*/ 318201 w 782225"/>
              <a:gd name="connsiteY12" fmla="*/ 43698 h 372347"/>
              <a:gd name="connsiteX13" fmla="*/ 359145 w 782225"/>
              <a:gd name="connsiteY13" fmla="*/ 30050 h 372347"/>
              <a:gd name="connsiteX14" fmla="*/ 481974 w 782225"/>
              <a:gd name="connsiteY14" fmla="*/ 2755 h 372347"/>
              <a:gd name="connsiteX15" fmla="*/ 591156 w 782225"/>
              <a:gd name="connsiteY15" fmla="*/ 16402 h 372347"/>
              <a:gd name="connsiteX16" fmla="*/ 632100 w 782225"/>
              <a:gd name="connsiteY16" fmla="*/ 111937 h 372347"/>
              <a:gd name="connsiteX17" fmla="*/ 659395 w 782225"/>
              <a:gd name="connsiteY17" fmla="*/ 152880 h 372347"/>
              <a:gd name="connsiteX18" fmla="*/ 700339 w 782225"/>
              <a:gd name="connsiteY18" fmla="*/ 248414 h 372347"/>
              <a:gd name="connsiteX19" fmla="*/ 782225 w 782225"/>
              <a:gd name="connsiteY19" fmla="*/ 289358 h 372347"/>
              <a:gd name="connsiteX20" fmla="*/ 768577 w 782225"/>
              <a:gd name="connsiteY20" fmla="*/ 330301 h 372347"/>
              <a:gd name="connsiteX21" fmla="*/ 686691 w 782225"/>
              <a:gd name="connsiteY21" fmla="*/ 371244 h 372347"/>
              <a:gd name="connsiteX22" fmla="*/ 659395 w 782225"/>
              <a:gd name="connsiteY22" fmla="*/ 357596 h 37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82225" h="372347">
                <a:moveTo>
                  <a:pt x="659395" y="357596"/>
                </a:moveTo>
                <a:lnTo>
                  <a:pt x="659395" y="357596"/>
                </a:lnTo>
                <a:cubicBezTo>
                  <a:pt x="618452" y="348498"/>
                  <a:pt x="577091" y="341108"/>
                  <a:pt x="536565" y="330301"/>
                </a:cubicBezTo>
                <a:cubicBezTo>
                  <a:pt x="508765" y="322888"/>
                  <a:pt x="483352" y="305394"/>
                  <a:pt x="454679" y="303005"/>
                </a:cubicBezTo>
                <a:lnTo>
                  <a:pt x="290906" y="289358"/>
                </a:lnTo>
                <a:cubicBezTo>
                  <a:pt x="277258" y="284809"/>
                  <a:pt x="263919" y="279199"/>
                  <a:pt x="249962" y="275710"/>
                </a:cubicBezTo>
                <a:cubicBezTo>
                  <a:pt x="227963" y="270210"/>
                  <a:pt x="166304" y="262594"/>
                  <a:pt x="140780" y="248414"/>
                </a:cubicBezTo>
                <a:cubicBezTo>
                  <a:pt x="0" y="170203"/>
                  <a:pt x="110594" y="211055"/>
                  <a:pt x="17950" y="180176"/>
                </a:cubicBezTo>
                <a:cubicBezTo>
                  <a:pt x="31598" y="166528"/>
                  <a:pt x="42136" y="148808"/>
                  <a:pt x="58894" y="139232"/>
                </a:cubicBezTo>
                <a:cubicBezTo>
                  <a:pt x="75180" y="129926"/>
                  <a:pt x="95519" y="130974"/>
                  <a:pt x="113485" y="125584"/>
                </a:cubicBezTo>
                <a:cubicBezTo>
                  <a:pt x="141043" y="117317"/>
                  <a:pt x="168076" y="107387"/>
                  <a:pt x="195371" y="98289"/>
                </a:cubicBezTo>
                <a:cubicBezTo>
                  <a:pt x="210932" y="93102"/>
                  <a:pt x="221326" y="77655"/>
                  <a:pt x="236315" y="70993"/>
                </a:cubicBezTo>
                <a:cubicBezTo>
                  <a:pt x="262607" y="59308"/>
                  <a:pt x="290906" y="52796"/>
                  <a:pt x="318201" y="43698"/>
                </a:cubicBezTo>
                <a:lnTo>
                  <a:pt x="359145" y="30050"/>
                </a:lnTo>
                <a:cubicBezTo>
                  <a:pt x="388061" y="20411"/>
                  <a:pt x="454924" y="8165"/>
                  <a:pt x="481974" y="2755"/>
                </a:cubicBezTo>
                <a:cubicBezTo>
                  <a:pt x="518368" y="7304"/>
                  <a:pt x="558351" y="0"/>
                  <a:pt x="591156" y="16402"/>
                </a:cubicBezTo>
                <a:cubicBezTo>
                  <a:pt x="610089" y="25869"/>
                  <a:pt x="622481" y="92699"/>
                  <a:pt x="632100" y="111937"/>
                </a:cubicBezTo>
                <a:cubicBezTo>
                  <a:pt x="639435" y="126608"/>
                  <a:pt x="652060" y="138209"/>
                  <a:pt x="659395" y="152880"/>
                </a:cubicBezTo>
                <a:cubicBezTo>
                  <a:pt x="680728" y="195546"/>
                  <a:pt x="664840" y="205815"/>
                  <a:pt x="700339" y="248414"/>
                </a:cubicBezTo>
                <a:cubicBezTo>
                  <a:pt x="720691" y="272836"/>
                  <a:pt x="754279" y="280042"/>
                  <a:pt x="782225" y="289358"/>
                </a:cubicBezTo>
                <a:cubicBezTo>
                  <a:pt x="777676" y="303006"/>
                  <a:pt x="777564" y="319068"/>
                  <a:pt x="768577" y="330301"/>
                </a:cubicBezTo>
                <a:cubicBezTo>
                  <a:pt x="751899" y="351148"/>
                  <a:pt x="711414" y="365063"/>
                  <a:pt x="686691" y="371244"/>
                </a:cubicBezTo>
                <a:cubicBezTo>
                  <a:pt x="682278" y="372347"/>
                  <a:pt x="663944" y="359871"/>
                  <a:pt x="659395" y="357596"/>
                </a:cubicBezTo>
                <a:close/>
              </a:path>
            </a:pathLst>
          </a:custGeom>
          <a:solidFill>
            <a:schemeClr val="bg1">
              <a:lumMod val="9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pic>
        <p:nvPicPr>
          <p:cNvPr id="1028" name="Picture 4"/>
          <p:cNvPicPr>
            <a:picLocks noChangeAspect="1" noChangeArrowheads="1"/>
          </p:cNvPicPr>
          <p:nvPr/>
        </p:nvPicPr>
        <p:blipFill>
          <a:blip r:embed="rId3" cstate="print"/>
          <a:srcRect/>
          <a:stretch>
            <a:fillRect/>
          </a:stretch>
        </p:blipFill>
        <p:spPr bwMode="auto">
          <a:xfrm>
            <a:off x="2267744" y="0"/>
            <a:ext cx="6876256" cy="6858000"/>
          </a:xfrm>
          <a:prstGeom prst="rect">
            <a:avLst/>
          </a:prstGeom>
          <a:noFill/>
          <a:ln w="9525">
            <a:noFill/>
            <a:miter lim="800000"/>
            <a:headEnd/>
            <a:tailEnd/>
          </a:ln>
        </p:spPr>
      </p:pic>
      <p:sp>
        <p:nvSpPr>
          <p:cNvPr id="22" name="ZoneTexte 21"/>
          <p:cNvSpPr txBox="1"/>
          <p:nvPr/>
        </p:nvSpPr>
        <p:spPr>
          <a:xfrm>
            <a:off x="1619672" y="4389983"/>
            <a:ext cx="2448272" cy="307777"/>
          </a:xfrm>
          <a:prstGeom prst="rect">
            <a:avLst/>
          </a:prstGeom>
          <a:noFill/>
        </p:spPr>
        <p:txBody>
          <a:bodyPr wrap="square" rtlCol="0">
            <a:spAutoFit/>
          </a:bodyPr>
          <a:lstStyle/>
          <a:p>
            <a:pPr lvl="0" algn="r" eaLnBrk="0" fontAlgn="base" hangingPunct="0">
              <a:spcBef>
                <a:spcPct val="0"/>
              </a:spcBef>
              <a:spcAft>
                <a:spcPct val="0"/>
              </a:spcAft>
            </a:pP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1</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االنرجس</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و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االماية</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3" name="ZoneTexte 22"/>
          <p:cNvSpPr txBox="1"/>
          <p:nvPr/>
        </p:nvSpPr>
        <p:spPr>
          <a:xfrm>
            <a:off x="1547664" y="4678015"/>
            <a:ext cx="2520280" cy="307777"/>
          </a:xfrm>
          <a:prstGeom prst="rect">
            <a:avLst/>
          </a:prstGeom>
          <a:noFill/>
        </p:spPr>
        <p:txBody>
          <a:bodyPr wrap="square" rtlCol="0">
            <a:spAutoFit/>
          </a:bodyPr>
          <a:lstStyle/>
          <a:p>
            <a:pPr lvl="0" algn="r" eaLnBrk="0" fontAlgn="base" hangingPunct="0">
              <a:spcBef>
                <a:spcPct val="0"/>
              </a:spcBef>
              <a:spcAft>
                <a:spcPct val="0"/>
              </a:spcAft>
            </a:pP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حي النسيم</a:t>
            </a:r>
            <a:r>
              <a:rPr lang="fr-FR"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2</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u="sng"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االزهور</a:t>
            </a:r>
            <a:endParaRPr lang="en-US" sz="2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4" name="ZoneTexte 23"/>
          <p:cNvSpPr txBox="1"/>
          <p:nvPr/>
        </p:nvSpPr>
        <p:spPr>
          <a:xfrm>
            <a:off x="1259632" y="4966047"/>
            <a:ext cx="2808312" cy="307777"/>
          </a:xfrm>
          <a:prstGeom prst="rect">
            <a:avLst/>
          </a:prstGeom>
          <a:noFill/>
        </p:spPr>
        <p:txBody>
          <a:bodyPr wrap="square" rtlCol="0">
            <a:spAutoFit/>
          </a:bodyPr>
          <a:lstStyle/>
          <a:p>
            <a:pPr lvl="0" algn="r" eaLnBrk="0" fontAlgn="base" hangingPunct="0">
              <a:spcBef>
                <a:spcPct val="0"/>
              </a:spcBef>
              <a:spcAft>
                <a:spcPct val="0"/>
              </a:spcAft>
            </a:pP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3</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المعتمدية</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و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المراشدة</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5" name="ZoneTexte 24"/>
          <p:cNvSpPr txBox="1"/>
          <p:nvPr/>
        </p:nvSpPr>
        <p:spPr>
          <a:xfrm>
            <a:off x="1403648" y="5254079"/>
            <a:ext cx="2664296" cy="307777"/>
          </a:xfrm>
          <a:prstGeom prst="rect">
            <a:avLst/>
          </a:prstGeom>
          <a:noFill/>
        </p:spPr>
        <p:txBody>
          <a:bodyPr wrap="square" rtlCol="0">
            <a:spAutoFit/>
          </a:bodyPr>
          <a:lstStyle/>
          <a:p>
            <a:pPr lvl="0" algn="r" eaLnBrk="0" fontAlgn="base" hangingPunct="0">
              <a:spcBef>
                <a:spcPct val="0"/>
              </a:spcBef>
              <a:spcAft>
                <a:spcPct val="0"/>
              </a:spcAft>
            </a:pP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4</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الشبان و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انخيلة</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فرحات</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6" name="ZoneTexte 25"/>
          <p:cNvSpPr txBox="1"/>
          <p:nvPr/>
        </p:nvSpPr>
        <p:spPr>
          <a:xfrm>
            <a:off x="1907704" y="5594374"/>
            <a:ext cx="2160240" cy="307777"/>
          </a:xfrm>
          <a:prstGeom prst="rect">
            <a:avLst/>
          </a:prstGeom>
          <a:noFill/>
        </p:spPr>
        <p:txBody>
          <a:bodyPr wrap="square" rtlCol="0">
            <a:spAutoFit/>
          </a:bodyPr>
          <a:lstStyle/>
          <a:p>
            <a:pPr lvl="0" algn="r" eaLnBrk="0" fontAlgn="base" hangingPunct="0">
              <a:spcBef>
                <a:spcPct val="0"/>
              </a:spcBef>
              <a:spcAft>
                <a:spcPct val="0"/>
              </a:spcAft>
            </a:pP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5</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االسوق</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7" name="ZoneTexte 26"/>
          <p:cNvSpPr txBox="1"/>
          <p:nvPr/>
        </p:nvSpPr>
        <p:spPr>
          <a:xfrm>
            <a:off x="2051720" y="5902151"/>
            <a:ext cx="2016224" cy="307777"/>
          </a:xfrm>
          <a:prstGeom prst="rect">
            <a:avLst/>
          </a:prstGeom>
          <a:noFill/>
        </p:spPr>
        <p:txBody>
          <a:bodyPr wrap="square" rtlCol="0">
            <a:spAutoFit/>
          </a:bodyPr>
          <a:lstStyle/>
          <a:p>
            <a:pPr lvl="0" algn="r" eaLnBrk="0" fontAlgn="base" hangingPunct="0">
              <a:spcBef>
                <a:spcPct val="0"/>
              </a:spcBef>
              <a:spcAft>
                <a:spcPct val="0"/>
              </a:spcAft>
            </a:pP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6</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الشرفاء</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8" name="ZoneTexte 27"/>
          <p:cNvSpPr txBox="1"/>
          <p:nvPr/>
        </p:nvSpPr>
        <p:spPr>
          <a:xfrm>
            <a:off x="1907704" y="6262191"/>
            <a:ext cx="2160240" cy="307777"/>
          </a:xfrm>
          <a:prstGeom prst="rect">
            <a:avLst/>
          </a:prstGeom>
          <a:noFill/>
        </p:spPr>
        <p:txBody>
          <a:bodyPr wrap="square" rtlCol="0">
            <a:spAutoFit/>
          </a:bodyPr>
          <a:lstStyle/>
          <a:p>
            <a:pPr lvl="0" algn="r" fontAlgn="base">
              <a:spcBef>
                <a:spcPct val="0"/>
              </a:spcBef>
              <a:spcAft>
                <a:spcPct val="0"/>
              </a:spcAft>
            </a:pPr>
            <a:r>
              <a:rPr lang="fr-FR"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7</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العوينات</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9" name="ZoneTexte 28"/>
          <p:cNvSpPr txBox="1"/>
          <p:nvPr/>
        </p:nvSpPr>
        <p:spPr>
          <a:xfrm>
            <a:off x="1115616" y="6550223"/>
            <a:ext cx="2952328" cy="307777"/>
          </a:xfrm>
          <a:prstGeom prst="rect">
            <a:avLst/>
          </a:prstGeom>
          <a:noFill/>
        </p:spPr>
        <p:txBody>
          <a:bodyPr wrap="square" rtlCol="0">
            <a:spAutoFit/>
          </a:bodyPr>
          <a:lstStyle/>
          <a:p>
            <a:pPr lvl="0" algn="r" fontAlgn="base">
              <a:spcBef>
                <a:spcPct val="0"/>
              </a:spcBef>
              <a:spcAft>
                <a:spcPct val="0"/>
              </a:spcAft>
            </a:pPr>
            <a:r>
              <a:rPr lang="fr-FR"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المنطقة عدد </a:t>
            </a:r>
            <a:r>
              <a:rPr lang="ar-TN" sz="1400" b="1" u="sng"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8</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حي </a:t>
            </a:r>
            <a:r>
              <a:rPr lang="ar-TN" sz="1400" dirty="0" err="1"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ااالعكاريت</a:t>
            </a:r>
            <a:r>
              <a:rPr lang="ar-TN" sz="1400" dirty="0" smtClean="0">
                <a:effectLst>
                  <a:outerShdw blurRad="38100" dist="38100" dir="2700000" algn="tl">
                    <a:srgbClr val="000000">
                      <a:alpha val="43137"/>
                    </a:srgbClr>
                  </a:outerShdw>
                </a:effectLst>
                <a:latin typeface="Calibri" pitchFamily="34" charset="0"/>
                <a:ea typeface="Calibri" pitchFamily="34" charset="0"/>
                <a:cs typeface="Alarabiya Font" pitchFamily="2" charset="-78"/>
              </a:rPr>
              <a:t> و حي العمارات</a:t>
            </a:r>
            <a:endParaRPr lang="en-US" sz="1400"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30" name="Rectangle 21"/>
          <p:cNvSpPr>
            <a:spLocks noChangeArrowheads="1"/>
          </p:cNvSpPr>
          <p:nvPr/>
        </p:nvSpPr>
        <p:spPr bwMode="auto">
          <a:xfrm>
            <a:off x="3995936" y="6309320"/>
            <a:ext cx="295275" cy="209550"/>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1" name="Rectangle 11"/>
          <p:cNvSpPr>
            <a:spLocks noChangeArrowheads="1"/>
          </p:cNvSpPr>
          <p:nvPr/>
        </p:nvSpPr>
        <p:spPr bwMode="auto">
          <a:xfrm>
            <a:off x="3995936" y="4437112"/>
            <a:ext cx="295275" cy="209550"/>
          </a:xfrm>
          <a:prstGeom prst="rect">
            <a:avLst/>
          </a:prstGeom>
          <a:solidFill>
            <a:srgbClr val="FF0000"/>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2" name="Rectangle 13"/>
          <p:cNvSpPr>
            <a:spLocks noChangeArrowheads="1"/>
          </p:cNvSpPr>
          <p:nvPr/>
        </p:nvSpPr>
        <p:spPr bwMode="auto">
          <a:xfrm>
            <a:off x="3995936" y="5013176"/>
            <a:ext cx="295275" cy="209550"/>
          </a:xfrm>
          <a:prstGeom prst="rect">
            <a:avLst/>
          </a:prstGeom>
          <a:solidFill>
            <a:srgbClr val="00B050"/>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3" name="Rectangle 14"/>
          <p:cNvSpPr>
            <a:spLocks noChangeArrowheads="1"/>
          </p:cNvSpPr>
          <p:nvPr/>
        </p:nvSpPr>
        <p:spPr bwMode="auto">
          <a:xfrm>
            <a:off x="3995936" y="4725144"/>
            <a:ext cx="295275" cy="209550"/>
          </a:xfrm>
          <a:prstGeom prst="rect">
            <a:avLst/>
          </a:prstGeom>
          <a:solidFill>
            <a:srgbClr val="FFFF00"/>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4" name="Rectangle 16"/>
          <p:cNvSpPr>
            <a:spLocks noChangeArrowheads="1"/>
          </p:cNvSpPr>
          <p:nvPr/>
        </p:nvSpPr>
        <p:spPr bwMode="auto">
          <a:xfrm>
            <a:off x="3995936" y="5589240"/>
            <a:ext cx="295275" cy="209550"/>
          </a:xfrm>
          <a:prstGeom prst="rect">
            <a:avLst/>
          </a:prstGeom>
          <a:solidFill>
            <a:srgbClr val="582A04"/>
          </a:solidFill>
          <a:ln w="38100">
            <a:solidFill>
              <a:schemeClr val="accent1"/>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5" name="Rectangle 20"/>
          <p:cNvSpPr>
            <a:spLocks noChangeArrowheads="1"/>
          </p:cNvSpPr>
          <p:nvPr/>
        </p:nvSpPr>
        <p:spPr bwMode="auto">
          <a:xfrm>
            <a:off x="3995936" y="5301208"/>
            <a:ext cx="295275" cy="209550"/>
          </a:xfrm>
          <a:prstGeom prst="rect">
            <a:avLst/>
          </a:prstGeom>
          <a:solidFill>
            <a:srgbClr val="E36C0A"/>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6" name="Rectangle 18"/>
          <p:cNvSpPr>
            <a:spLocks noChangeArrowheads="1"/>
          </p:cNvSpPr>
          <p:nvPr/>
        </p:nvSpPr>
        <p:spPr bwMode="auto">
          <a:xfrm>
            <a:off x="3995936" y="5949280"/>
            <a:ext cx="295275" cy="209550"/>
          </a:xfrm>
          <a:prstGeom prst="rect">
            <a:avLst/>
          </a:prstGeom>
          <a:solidFill>
            <a:srgbClr val="8064A2"/>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7" name="Rectangle 21"/>
          <p:cNvSpPr>
            <a:spLocks noChangeArrowheads="1"/>
          </p:cNvSpPr>
          <p:nvPr/>
        </p:nvSpPr>
        <p:spPr bwMode="auto">
          <a:xfrm>
            <a:off x="3995936" y="6597352"/>
            <a:ext cx="295275" cy="209550"/>
          </a:xfrm>
          <a:prstGeom prst="rect">
            <a:avLst/>
          </a:prstGeom>
          <a:solidFill>
            <a:schemeClr val="accent3">
              <a:lumMod val="50000"/>
            </a:schemeClr>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39" name="Forme libre 38"/>
          <p:cNvSpPr/>
          <p:nvPr/>
        </p:nvSpPr>
        <p:spPr>
          <a:xfrm>
            <a:off x="4885899" y="4801647"/>
            <a:ext cx="740196" cy="384502"/>
          </a:xfrm>
          <a:custGeom>
            <a:avLst/>
            <a:gdLst>
              <a:gd name="connsiteX0" fmla="*/ 0 w 740196"/>
              <a:gd name="connsiteY0" fmla="*/ 166138 h 384502"/>
              <a:gd name="connsiteX1" fmla="*/ 0 w 740196"/>
              <a:gd name="connsiteY1" fmla="*/ 166138 h 384502"/>
              <a:gd name="connsiteX2" fmla="*/ 122829 w 740196"/>
              <a:gd name="connsiteY2" fmla="*/ 138843 h 384502"/>
              <a:gd name="connsiteX3" fmla="*/ 163773 w 740196"/>
              <a:gd name="connsiteY3" fmla="*/ 125195 h 384502"/>
              <a:gd name="connsiteX4" fmla="*/ 204716 w 740196"/>
              <a:gd name="connsiteY4" fmla="*/ 97899 h 384502"/>
              <a:gd name="connsiteX5" fmla="*/ 286602 w 740196"/>
              <a:gd name="connsiteY5" fmla="*/ 70604 h 384502"/>
              <a:gd name="connsiteX6" fmla="*/ 368489 w 740196"/>
              <a:gd name="connsiteY6" fmla="*/ 29660 h 384502"/>
              <a:gd name="connsiteX7" fmla="*/ 464023 w 740196"/>
              <a:gd name="connsiteY7" fmla="*/ 16013 h 384502"/>
              <a:gd name="connsiteX8" fmla="*/ 504967 w 740196"/>
              <a:gd name="connsiteY8" fmla="*/ 2365 h 384502"/>
              <a:gd name="connsiteX9" fmla="*/ 573205 w 740196"/>
              <a:gd name="connsiteY9" fmla="*/ 70604 h 384502"/>
              <a:gd name="connsiteX10" fmla="*/ 586853 w 740196"/>
              <a:gd name="connsiteY10" fmla="*/ 111547 h 384502"/>
              <a:gd name="connsiteX11" fmla="*/ 614149 w 740196"/>
              <a:gd name="connsiteY11" fmla="*/ 152490 h 384502"/>
              <a:gd name="connsiteX12" fmla="*/ 696035 w 740196"/>
              <a:gd name="connsiteY12" fmla="*/ 248025 h 384502"/>
              <a:gd name="connsiteX13" fmla="*/ 709683 w 740196"/>
              <a:gd name="connsiteY13" fmla="*/ 302616 h 384502"/>
              <a:gd name="connsiteX14" fmla="*/ 736979 w 740196"/>
              <a:gd name="connsiteY14" fmla="*/ 343559 h 384502"/>
              <a:gd name="connsiteX15" fmla="*/ 655092 w 740196"/>
              <a:gd name="connsiteY15" fmla="*/ 384502 h 384502"/>
              <a:gd name="connsiteX16" fmla="*/ 573205 w 740196"/>
              <a:gd name="connsiteY16" fmla="*/ 370854 h 384502"/>
              <a:gd name="connsiteX17" fmla="*/ 491319 w 740196"/>
              <a:gd name="connsiteY17" fmla="*/ 329911 h 384502"/>
              <a:gd name="connsiteX18" fmla="*/ 259307 w 740196"/>
              <a:gd name="connsiteY18" fmla="*/ 302616 h 384502"/>
              <a:gd name="connsiteX19" fmla="*/ 218364 w 740196"/>
              <a:gd name="connsiteY19" fmla="*/ 288968 h 384502"/>
              <a:gd name="connsiteX20" fmla="*/ 136477 w 740196"/>
              <a:gd name="connsiteY20" fmla="*/ 275320 h 384502"/>
              <a:gd name="connsiteX21" fmla="*/ 81886 w 740196"/>
              <a:gd name="connsiteY21" fmla="*/ 261672 h 384502"/>
              <a:gd name="connsiteX22" fmla="*/ 40943 w 740196"/>
              <a:gd name="connsiteY22" fmla="*/ 234377 h 384502"/>
              <a:gd name="connsiteX23" fmla="*/ 0 w 740196"/>
              <a:gd name="connsiteY23" fmla="*/ 166138 h 384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0196" h="384502">
                <a:moveTo>
                  <a:pt x="0" y="166138"/>
                </a:moveTo>
                <a:lnTo>
                  <a:pt x="0" y="166138"/>
                </a:lnTo>
                <a:cubicBezTo>
                  <a:pt x="40943" y="157040"/>
                  <a:pt x="82140" y="149015"/>
                  <a:pt x="122829" y="138843"/>
                </a:cubicBezTo>
                <a:cubicBezTo>
                  <a:pt x="136786" y="135354"/>
                  <a:pt x="150906" y="131629"/>
                  <a:pt x="163773" y="125195"/>
                </a:cubicBezTo>
                <a:cubicBezTo>
                  <a:pt x="178444" y="117859"/>
                  <a:pt x="189727" y="104561"/>
                  <a:pt x="204716" y="97899"/>
                </a:cubicBezTo>
                <a:cubicBezTo>
                  <a:pt x="231008" y="86214"/>
                  <a:pt x="262662" y="86564"/>
                  <a:pt x="286602" y="70604"/>
                </a:cubicBezTo>
                <a:cubicBezTo>
                  <a:pt x="321107" y="47601"/>
                  <a:pt x="328130" y="37732"/>
                  <a:pt x="368489" y="29660"/>
                </a:cubicBezTo>
                <a:cubicBezTo>
                  <a:pt x="400032" y="23351"/>
                  <a:pt x="432178" y="20562"/>
                  <a:pt x="464023" y="16013"/>
                </a:cubicBezTo>
                <a:cubicBezTo>
                  <a:pt x="477671" y="11464"/>
                  <a:pt x="490776" y="0"/>
                  <a:pt x="504967" y="2365"/>
                </a:cubicBezTo>
                <a:cubicBezTo>
                  <a:pt x="534745" y="7328"/>
                  <a:pt x="561625" y="47444"/>
                  <a:pt x="573205" y="70604"/>
                </a:cubicBezTo>
                <a:cubicBezTo>
                  <a:pt x="579639" y="83471"/>
                  <a:pt x="580419" y="98680"/>
                  <a:pt x="586853" y="111547"/>
                </a:cubicBezTo>
                <a:cubicBezTo>
                  <a:pt x="594189" y="126218"/>
                  <a:pt x="604615" y="139143"/>
                  <a:pt x="614149" y="152490"/>
                </a:cubicBezTo>
                <a:cubicBezTo>
                  <a:pt x="657920" y="213769"/>
                  <a:pt x="646435" y="198424"/>
                  <a:pt x="696035" y="248025"/>
                </a:cubicBezTo>
                <a:cubicBezTo>
                  <a:pt x="700584" y="266222"/>
                  <a:pt x="702294" y="285376"/>
                  <a:pt x="709683" y="302616"/>
                </a:cubicBezTo>
                <a:cubicBezTo>
                  <a:pt x="716144" y="317692"/>
                  <a:pt x="740196" y="327475"/>
                  <a:pt x="736979" y="343559"/>
                </a:cubicBezTo>
                <a:cubicBezTo>
                  <a:pt x="733200" y="362455"/>
                  <a:pt x="668502" y="380032"/>
                  <a:pt x="655092" y="384502"/>
                </a:cubicBezTo>
                <a:cubicBezTo>
                  <a:pt x="627796" y="379953"/>
                  <a:pt x="599457" y="379605"/>
                  <a:pt x="573205" y="370854"/>
                </a:cubicBezTo>
                <a:cubicBezTo>
                  <a:pt x="425977" y="321778"/>
                  <a:pt x="630543" y="360850"/>
                  <a:pt x="491319" y="329911"/>
                </a:cubicBezTo>
                <a:cubicBezTo>
                  <a:pt x="415480" y="313058"/>
                  <a:pt x="336009" y="309588"/>
                  <a:pt x="259307" y="302616"/>
                </a:cubicBezTo>
                <a:cubicBezTo>
                  <a:pt x="245659" y="298067"/>
                  <a:pt x="232407" y="292089"/>
                  <a:pt x="218364" y="288968"/>
                </a:cubicBezTo>
                <a:cubicBezTo>
                  <a:pt x="191351" y="282965"/>
                  <a:pt x="163612" y="280747"/>
                  <a:pt x="136477" y="275320"/>
                </a:cubicBezTo>
                <a:cubicBezTo>
                  <a:pt x="118084" y="271641"/>
                  <a:pt x="100083" y="266221"/>
                  <a:pt x="81886" y="261672"/>
                </a:cubicBezTo>
                <a:cubicBezTo>
                  <a:pt x="68238" y="252574"/>
                  <a:pt x="53544" y="244878"/>
                  <a:pt x="40943" y="234377"/>
                </a:cubicBezTo>
                <a:cubicBezTo>
                  <a:pt x="26116" y="222021"/>
                  <a:pt x="6824" y="177511"/>
                  <a:pt x="0" y="166138"/>
                </a:cubicBezTo>
                <a:close/>
              </a:path>
            </a:pathLst>
          </a:custGeom>
          <a:solidFill>
            <a:srgbClr val="582A04">
              <a:alpha val="70000"/>
            </a:srgbClr>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fr-FR" sz="2000" b="1" dirty="0">
              <a:solidFill>
                <a:sysClr val="windowText" lastClr="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6050" y="-142900"/>
            <a:ext cx="3500462" cy="917596"/>
          </a:xfrm>
        </p:spPr>
        <p:txBody>
          <a:bodyPr>
            <a:normAutofit fontScale="90000"/>
          </a:bodyPr>
          <a:lstStyle/>
          <a:p>
            <a:r>
              <a:rPr lang="ar-TN" b="1" u="sng" dirty="0" smtClean="0"/>
              <a:t>إحصائيات المناطق</a:t>
            </a:r>
            <a:endParaRPr lang="en-US" dirty="0"/>
          </a:p>
        </p:txBody>
      </p:sp>
      <p:graphicFrame>
        <p:nvGraphicFramePr>
          <p:cNvPr id="4" name="Espace réservé du contenu 3"/>
          <p:cNvGraphicFramePr>
            <a:graphicFrameLocks noGrp="1"/>
          </p:cNvGraphicFramePr>
          <p:nvPr>
            <p:ph idx="1"/>
          </p:nvPr>
        </p:nvGraphicFramePr>
        <p:xfrm>
          <a:off x="142876" y="642918"/>
          <a:ext cx="8749605" cy="6170458"/>
        </p:xfrm>
        <a:graphic>
          <a:graphicData uri="http://schemas.openxmlformats.org/drawingml/2006/table">
            <a:tbl>
              <a:tblPr firstRow="1" bandRow="1">
                <a:tableStyleId>{5C22544A-7EE6-4342-B048-85BDC9FD1C3A}</a:tableStyleId>
              </a:tblPr>
              <a:tblGrid>
                <a:gridCol w="1489295"/>
                <a:gridCol w="1954699"/>
                <a:gridCol w="1706469"/>
                <a:gridCol w="1985712"/>
                <a:gridCol w="1613430"/>
              </a:tblGrid>
              <a:tr h="1699921">
                <a:tc>
                  <a:txBody>
                    <a:bodyPr/>
                    <a:lstStyle/>
                    <a:p>
                      <a:pPr algn="ctr" rtl="1">
                        <a:spcAft>
                          <a:spcPts val="0"/>
                        </a:spcAft>
                      </a:pPr>
                      <a:r>
                        <a:rPr lang="ar-SA" sz="2400" b="0" dirty="0">
                          <a:solidFill>
                            <a:schemeClr val="bg1"/>
                          </a:solidFill>
                          <a:latin typeface="Arial" pitchFamily="34" charset="0"/>
                          <a:ea typeface="Times New Roman"/>
                          <a:cs typeface="Arial" pitchFamily="34" charset="0"/>
                        </a:rPr>
                        <a:t>عدد السكان</a:t>
                      </a:r>
                      <a:endParaRPr lang="fr-FR" sz="2400" b="0" dirty="0">
                        <a:solidFill>
                          <a:schemeClr val="bg1"/>
                        </a:solidFill>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kern="1200" dirty="0" smtClean="0">
                          <a:solidFill>
                            <a:schemeClr val="lt1"/>
                          </a:solidFill>
                          <a:latin typeface="Arial" pitchFamily="34" charset="0"/>
                          <a:ea typeface="+mn-ea"/>
                          <a:cs typeface="Arial" pitchFamily="34" charset="0"/>
                        </a:rPr>
                        <a:t>كثافة المساكن بالمنطقة</a:t>
                      </a:r>
                      <a:endParaRPr lang="fr-FR" sz="2400" b="0" kern="1200" dirty="0" smtClean="0">
                        <a:solidFill>
                          <a:schemeClr val="lt1"/>
                        </a:solidFill>
                        <a:latin typeface="Arial" pitchFamily="34" charset="0"/>
                        <a:ea typeface="+mn-ea"/>
                        <a:cs typeface="Arial" pitchFamily="34" charset="0"/>
                      </a:endParaRPr>
                    </a:p>
                  </a:txBody>
                  <a:tcPr anchor="ctr"/>
                </a:tc>
                <a:tc>
                  <a:txBody>
                    <a:bodyPr/>
                    <a:lstStyle/>
                    <a:p>
                      <a:pPr algn="ctr" rtl="1">
                        <a:spcAft>
                          <a:spcPts val="0"/>
                        </a:spcAft>
                      </a:pPr>
                      <a:r>
                        <a:rPr lang="ar-SA" sz="2400" b="0" dirty="0">
                          <a:solidFill>
                            <a:schemeClr val="bg1"/>
                          </a:solidFill>
                          <a:latin typeface="Arial" pitchFamily="34" charset="0"/>
                          <a:ea typeface="Times New Roman"/>
                          <a:cs typeface="Arial" pitchFamily="34" charset="0"/>
                        </a:rPr>
                        <a:t>عدد المنازل</a:t>
                      </a:r>
                      <a:endParaRPr lang="fr-FR" sz="2400" b="0" dirty="0">
                        <a:solidFill>
                          <a:schemeClr val="bg1"/>
                        </a:solidFill>
                        <a:latin typeface="Arial" pitchFamily="34" charset="0"/>
                        <a:ea typeface="Times New Roman"/>
                        <a:cs typeface="Arial" pitchFamily="34" charset="0"/>
                      </a:endParaRPr>
                    </a:p>
                  </a:txBody>
                  <a:tcPr marL="44450" marR="44450" marT="0" marB="0" anchor="ctr"/>
                </a:tc>
                <a:tc>
                  <a:txBody>
                    <a:bodyPr/>
                    <a:lstStyle/>
                    <a:p>
                      <a:pPr algn="ctr" rtl="1"/>
                      <a:r>
                        <a:rPr lang="ar-SA" sz="2400" b="0" kern="1200" dirty="0" smtClean="0">
                          <a:solidFill>
                            <a:schemeClr val="lt1"/>
                          </a:solidFill>
                          <a:latin typeface="Arial" pitchFamily="34" charset="0"/>
                          <a:ea typeface="+mn-ea"/>
                          <a:cs typeface="Arial" pitchFamily="34" charset="0"/>
                        </a:rPr>
                        <a:t>المساحة</a:t>
                      </a:r>
                      <a:endParaRPr lang="en-US" sz="2400" b="0" dirty="0">
                        <a:latin typeface="Arial" pitchFamily="34" charset="0"/>
                        <a:cs typeface="Arial" pitchFamily="34" charset="0"/>
                      </a:endParaRPr>
                    </a:p>
                  </a:txBody>
                  <a:tcPr anchor="ctr"/>
                </a:tc>
                <a:tc>
                  <a:txBody>
                    <a:bodyPr/>
                    <a:lstStyle/>
                    <a:p>
                      <a:pPr algn="ctr" rtl="1"/>
                      <a:r>
                        <a:rPr lang="ar-SA" sz="2400" b="0" kern="1200" dirty="0" smtClean="0">
                          <a:solidFill>
                            <a:schemeClr val="lt1"/>
                          </a:solidFill>
                          <a:latin typeface="Arial" pitchFamily="34" charset="0"/>
                          <a:ea typeface="+mn-ea"/>
                          <a:cs typeface="Arial" pitchFamily="34" charset="0"/>
                        </a:rPr>
                        <a:t>المنطقة</a:t>
                      </a:r>
                      <a:endParaRPr lang="en-US" sz="2400" b="0" dirty="0">
                        <a:latin typeface="Arial" pitchFamily="34" charset="0"/>
                        <a:cs typeface="Arial" pitchFamily="34" charset="0"/>
                      </a:endParaRPr>
                    </a:p>
                  </a:txBody>
                  <a:tcPr anchor="ctr"/>
                </a:tc>
              </a:tr>
              <a:tr h="944401">
                <a:tc>
                  <a:txBody>
                    <a:bodyPr/>
                    <a:lstStyle/>
                    <a:p>
                      <a:pPr algn="ctr" rtl="1"/>
                      <a:r>
                        <a:rPr lang="ar-TN" sz="2400" b="0" kern="1200" dirty="0" smtClean="0">
                          <a:solidFill>
                            <a:schemeClr val="dk1"/>
                          </a:solidFill>
                          <a:latin typeface="Arial" pitchFamily="34" charset="0"/>
                          <a:ea typeface="+mn-ea"/>
                          <a:cs typeface="Arial" pitchFamily="34" charset="0"/>
                        </a:rPr>
                        <a:t>3300</a:t>
                      </a:r>
                      <a:endParaRPr lang="en-US" sz="2400" b="0" dirty="0">
                        <a:latin typeface="Arial" pitchFamily="34" charset="0"/>
                        <a:cs typeface="Arial" pitchFamily="34" charset="0"/>
                      </a:endParaRPr>
                    </a:p>
                  </a:txBody>
                  <a:tcPr anchor="ctr"/>
                </a:tc>
                <a:tc>
                  <a:txBody>
                    <a:bodyPr/>
                    <a:lstStyle/>
                    <a:p>
                      <a:pPr algn="ctr" rtl="0">
                        <a:spcAft>
                          <a:spcPts val="0"/>
                        </a:spcAft>
                      </a:pPr>
                      <a:r>
                        <a:rPr lang="ar-TN" sz="2400" b="0" dirty="0" smtClean="0">
                          <a:solidFill>
                            <a:srgbClr val="000000"/>
                          </a:solidFill>
                          <a:latin typeface="Arial" pitchFamily="34" charset="0"/>
                          <a:ea typeface="Times New Roman"/>
                          <a:cs typeface="Arial" pitchFamily="34" charset="0"/>
                        </a:rPr>
                        <a:t>51 س/هك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kern="1200" dirty="0" smtClean="0">
                          <a:solidFill>
                            <a:schemeClr val="dk1"/>
                          </a:solidFill>
                          <a:latin typeface="Arial" pitchFamily="34" charset="0"/>
                          <a:ea typeface="+mn-ea"/>
                          <a:cs typeface="Arial" pitchFamily="34" charset="0"/>
                        </a:rPr>
                        <a:t>660</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solidFill>
                            <a:srgbClr val="000000"/>
                          </a:solidFill>
                          <a:latin typeface="Arial" pitchFamily="34" charset="0"/>
                          <a:ea typeface="Times New Roman"/>
                          <a:cs typeface="Arial" pitchFamily="34" charset="0"/>
                        </a:rPr>
                        <a:t>53 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spcAft>
                          <a:spcPts val="0"/>
                        </a:spcAft>
                      </a:pPr>
                      <a:r>
                        <a:rPr lang="ar-SA" sz="2400" b="0" dirty="0">
                          <a:solidFill>
                            <a:srgbClr val="000000"/>
                          </a:solidFill>
                          <a:latin typeface="Arial" pitchFamily="34" charset="0"/>
                          <a:ea typeface="Times New Roman"/>
                          <a:cs typeface="Arial" pitchFamily="34" charset="0"/>
                        </a:rPr>
                        <a:t>المنطقة </a:t>
                      </a:r>
                      <a:r>
                        <a:rPr lang="ar-SA" sz="2400" b="0" dirty="0" smtClean="0">
                          <a:solidFill>
                            <a:srgbClr val="000000"/>
                          </a:solidFill>
                          <a:latin typeface="Arial" pitchFamily="34" charset="0"/>
                          <a:ea typeface="Times New Roman"/>
                          <a:cs typeface="Arial" pitchFamily="34" charset="0"/>
                        </a:rPr>
                        <a:t>1 </a:t>
                      </a:r>
                      <a:endParaRPr lang="fr-FR" sz="2400" b="0" dirty="0">
                        <a:latin typeface="Arial" pitchFamily="34" charset="0"/>
                        <a:ea typeface="Times New Roman"/>
                        <a:cs typeface="Arial" pitchFamily="34" charset="0"/>
                      </a:endParaRPr>
                    </a:p>
                  </a:txBody>
                  <a:tcPr marL="44450" marR="44450" marT="0" marB="0" anchor="ctr"/>
                </a:tc>
              </a:tr>
              <a:tr h="1221880">
                <a:tc>
                  <a:txBody>
                    <a:bodyPr/>
                    <a:lstStyle/>
                    <a:p>
                      <a:pPr algn="ctr" rtl="1"/>
                      <a:r>
                        <a:rPr lang="ar-TN" sz="2400" b="0" kern="1200" dirty="0" smtClean="0">
                          <a:solidFill>
                            <a:schemeClr val="dk1"/>
                          </a:solidFill>
                          <a:latin typeface="Arial" pitchFamily="34" charset="0"/>
                          <a:ea typeface="+mn-ea"/>
                          <a:cs typeface="Arial" pitchFamily="34" charset="0"/>
                        </a:rPr>
                        <a:t>1625</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solidFill>
                            <a:srgbClr val="000000"/>
                          </a:solidFill>
                          <a:latin typeface="Arial" pitchFamily="34" charset="0"/>
                          <a:ea typeface="Times New Roman"/>
                          <a:cs typeface="Arial" pitchFamily="34" charset="0"/>
                        </a:rPr>
                        <a:t> </a:t>
                      </a:r>
                      <a:r>
                        <a:rPr lang="ar-TN" sz="2400" b="0" baseline="0" dirty="0" smtClean="0">
                          <a:solidFill>
                            <a:srgbClr val="000000"/>
                          </a:solidFill>
                          <a:latin typeface="Arial" pitchFamily="34" charset="0"/>
                          <a:ea typeface="Times New Roman"/>
                          <a:cs typeface="Arial" pitchFamily="34" charset="0"/>
                        </a:rPr>
                        <a:t> </a:t>
                      </a:r>
                      <a:r>
                        <a:rPr lang="ar-TN" sz="2400" b="0" dirty="0" smtClean="0">
                          <a:solidFill>
                            <a:srgbClr val="000000"/>
                          </a:solidFill>
                          <a:latin typeface="Arial" pitchFamily="34" charset="0"/>
                          <a:ea typeface="Times New Roman"/>
                          <a:cs typeface="Arial" pitchFamily="34" charset="0"/>
                        </a:rPr>
                        <a:t>48 س/هك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kern="1200" dirty="0" smtClean="0">
                          <a:solidFill>
                            <a:schemeClr val="dk1"/>
                          </a:solidFill>
                          <a:latin typeface="Arial" pitchFamily="34" charset="0"/>
                          <a:ea typeface="+mn-ea"/>
                          <a:cs typeface="Arial" pitchFamily="34" charset="0"/>
                        </a:rPr>
                        <a:t>325</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solidFill>
                            <a:srgbClr val="000000"/>
                          </a:solidFill>
                          <a:latin typeface="Arial" pitchFamily="34" charset="0"/>
                          <a:ea typeface="Times New Roman"/>
                          <a:cs typeface="Arial" pitchFamily="34" charset="0"/>
                        </a:rPr>
                        <a:t>37</a:t>
                      </a:r>
                      <a:r>
                        <a:rPr lang="ar-SA" sz="2400" b="0" dirty="0" err="1" smtClean="0">
                          <a:solidFill>
                            <a:srgbClr val="000000"/>
                          </a:solidFill>
                          <a:latin typeface="Arial" pitchFamily="34" charset="0"/>
                          <a:ea typeface="Times New Roman"/>
                          <a:cs typeface="Arial" pitchFamily="34" charset="0"/>
                        </a:rPr>
                        <a:t>هك</a:t>
                      </a:r>
                      <a:endParaRPr lang="fr-FR" sz="2400" b="0" dirty="0">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kern="1200" dirty="0" smtClean="0">
                          <a:solidFill>
                            <a:schemeClr val="dk1"/>
                          </a:solidFill>
                          <a:latin typeface="Arial" pitchFamily="34" charset="0"/>
                          <a:ea typeface="+mn-ea"/>
                          <a:cs typeface="Arial" pitchFamily="34" charset="0"/>
                        </a:rPr>
                        <a:t>المنطقة 2</a:t>
                      </a:r>
                      <a:endParaRPr lang="fr-FR" sz="2400" b="0" kern="1200" dirty="0" smtClean="0">
                        <a:solidFill>
                          <a:schemeClr val="dk1"/>
                        </a:solidFill>
                        <a:latin typeface="Arial" pitchFamily="34" charset="0"/>
                        <a:ea typeface="+mn-ea"/>
                        <a:cs typeface="Arial" pitchFamily="34" charset="0"/>
                      </a:endParaRPr>
                    </a:p>
                  </a:txBody>
                  <a:tcPr anchor="ctr"/>
                </a:tc>
              </a:tr>
              <a:tr h="1152128">
                <a:tc>
                  <a:txBody>
                    <a:bodyPr/>
                    <a:lstStyle/>
                    <a:p>
                      <a:pPr algn="ctr" rtl="1"/>
                      <a:r>
                        <a:rPr lang="ar-TN" sz="2400" b="0" dirty="0" smtClean="0">
                          <a:latin typeface="Arial" pitchFamily="34" charset="0"/>
                          <a:cs typeface="Arial" pitchFamily="34" charset="0"/>
                        </a:rPr>
                        <a:t>2550</a:t>
                      </a:r>
                      <a:endParaRPr lang="en-US" sz="2400" b="0" dirty="0">
                        <a:latin typeface="Arial" pitchFamily="34" charset="0"/>
                        <a:cs typeface="Arial" pitchFamily="34" charset="0"/>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400" b="0" dirty="0" smtClean="0">
                          <a:latin typeface="Arial" pitchFamily="34" charset="0"/>
                          <a:ea typeface="Times New Roman"/>
                          <a:cs typeface="Arial" pitchFamily="34" charset="0"/>
                        </a:rPr>
                        <a:t>25 س/</a:t>
                      </a:r>
                      <a:r>
                        <a:rPr lang="ar-TN" sz="2400" b="0" dirty="0" err="1" smtClean="0">
                          <a:latin typeface="Arial" pitchFamily="34" charset="0"/>
                          <a:ea typeface="Times New Roman"/>
                          <a:cs typeface="Arial" pitchFamily="34" charset="0"/>
                        </a:rPr>
                        <a:t>هك</a:t>
                      </a:r>
                      <a:endParaRPr lang="fr-FR" sz="2400" b="0" dirty="0" smtClean="0">
                        <a:latin typeface="Arial" pitchFamily="34" charset="0"/>
                        <a:ea typeface="Times New Roman"/>
                        <a:cs typeface="Arial" pitchFamily="34" charset="0"/>
                      </a:endParaRPr>
                    </a:p>
                    <a:p>
                      <a:pPr algn="ctr" rtl="1">
                        <a:spcAft>
                          <a:spcPts val="0"/>
                        </a:spcAft>
                      </a:pP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dirty="0" smtClean="0">
                          <a:latin typeface="Arial" pitchFamily="34" charset="0"/>
                          <a:cs typeface="Arial" pitchFamily="34" charset="0"/>
                        </a:rPr>
                        <a:t>510</a:t>
                      </a:r>
                      <a:endParaRPr lang="en-US" sz="2400" b="0" dirty="0">
                        <a:latin typeface="Arial" pitchFamily="34" charset="0"/>
                        <a:cs typeface="Arial" pitchFamily="34" charset="0"/>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400" b="0" dirty="0" err="1" smtClean="0">
                          <a:latin typeface="Arial" pitchFamily="34" charset="0"/>
                          <a:ea typeface="Times New Roman"/>
                          <a:cs typeface="Arial" pitchFamily="34" charset="0"/>
                        </a:rPr>
                        <a:t>36هك</a:t>
                      </a:r>
                      <a:endParaRPr lang="fr-FR" sz="2400" b="0" dirty="0" smtClean="0">
                        <a:latin typeface="Arial" pitchFamily="34" charset="0"/>
                        <a:ea typeface="Times New Roman"/>
                        <a:cs typeface="Arial" pitchFamily="34" charset="0"/>
                      </a:endParaRPr>
                    </a:p>
                    <a:p>
                      <a:pPr algn="ctr" rtl="1">
                        <a:spcAft>
                          <a:spcPts val="0"/>
                        </a:spcAft>
                      </a:pPr>
                      <a:endParaRPr lang="fr-FR" sz="2400" b="0" dirty="0">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400" b="0" kern="1200" dirty="0" smtClean="0">
                          <a:solidFill>
                            <a:schemeClr val="dk1"/>
                          </a:solidFill>
                          <a:latin typeface="Arial" pitchFamily="34" charset="0"/>
                          <a:ea typeface="+mn-ea"/>
                          <a:cs typeface="Arial" pitchFamily="34" charset="0"/>
                        </a:rPr>
                        <a:t>المنطقة</a:t>
                      </a:r>
                      <a:r>
                        <a:rPr lang="ar-TN" sz="2400" b="0" kern="1200" baseline="0" dirty="0" smtClean="0">
                          <a:solidFill>
                            <a:schemeClr val="dk1"/>
                          </a:solidFill>
                          <a:latin typeface="Arial" pitchFamily="34" charset="0"/>
                          <a:ea typeface="+mn-ea"/>
                          <a:cs typeface="Arial" pitchFamily="34" charset="0"/>
                        </a:rPr>
                        <a:t> 3</a:t>
                      </a:r>
                      <a:endParaRPr lang="fr-FR" sz="2400" b="0" kern="1200" dirty="0" smtClean="0">
                        <a:solidFill>
                          <a:schemeClr val="dk1"/>
                        </a:solidFill>
                        <a:latin typeface="Arial" pitchFamily="34" charset="0"/>
                        <a:ea typeface="+mn-ea"/>
                        <a:cs typeface="Arial" pitchFamily="34" charset="0"/>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r-FR" sz="2400" b="0" kern="1200" dirty="0" smtClean="0">
                        <a:solidFill>
                          <a:schemeClr val="dk1"/>
                        </a:solidFill>
                        <a:latin typeface="Arial" pitchFamily="34" charset="0"/>
                        <a:ea typeface="+mn-ea"/>
                        <a:cs typeface="Arial" pitchFamily="34" charset="0"/>
                      </a:endParaRPr>
                    </a:p>
                  </a:txBody>
                  <a:tcPr anchor="ctr"/>
                </a:tc>
              </a:tr>
              <a:tr h="1152128">
                <a:tc>
                  <a:txBody>
                    <a:bodyPr/>
                    <a:lstStyle/>
                    <a:p>
                      <a:pPr algn="ctr" rtl="1"/>
                      <a:r>
                        <a:rPr lang="ar-TN" sz="2400" b="0" dirty="0" smtClean="0">
                          <a:latin typeface="Arial" pitchFamily="34" charset="0"/>
                          <a:cs typeface="Arial" pitchFamily="34" charset="0"/>
                        </a:rPr>
                        <a:t>3250</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latin typeface="Arial" pitchFamily="34" charset="0"/>
                          <a:ea typeface="Times New Roman"/>
                          <a:cs typeface="Arial" pitchFamily="34" charset="0"/>
                        </a:rPr>
                        <a:t>25 س/هك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dirty="0" smtClean="0">
                          <a:latin typeface="Arial" pitchFamily="34" charset="0"/>
                          <a:cs typeface="Arial" pitchFamily="34" charset="0"/>
                        </a:rPr>
                        <a:t>650</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latin typeface="Arial" pitchFamily="34" charset="0"/>
                          <a:ea typeface="Times New Roman"/>
                          <a:cs typeface="Arial" pitchFamily="34" charset="0"/>
                        </a:rPr>
                        <a:t>45 </a:t>
                      </a:r>
                      <a:r>
                        <a:rPr lang="ar-TN" sz="2400" b="0" dirty="0" err="1" smtClean="0">
                          <a:latin typeface="Arial" pitchFamily="34" charset="0"/>
                          <a:ea typeface="Times New Roman"/>
                          <a:cs typeface="Arial" pitchFamily="34" charset="0"/>
                        </a:rPr>
                        <a:t>هك</a:t>
                      </a:r>
                      <a:endParaRPr lang="fr-FR" sz="2400" b="0" dirty="0">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400" b="0" kern="1200" dirty="0" smtClean="0">
                          <a:solidFill>
                            <a:schemeClr val="dk1"/>
                          </a:solidFill>
                          <a:latin typeface="Arial" pitchFamily="34" charset="0"/>
                          <a:ea typeface="+mn-ea"/>
                          <a:cs typeface="Arial" pitchFamily="34" charset="0"/>
                        </a:rPr>
                        <a:t>المنطقة 4 </a:t>
                      </a:r>
                      <a:endParaRPr lang="fr-FR" sz="2400" b="0" kern="1200" dirty="0" smtClean="0">
                        <a:solidFill>
                          <a:schemeClr val="dk1"/>
                        </a:solidFill>
                        <a:latin typeface="Arial" pitchFamily="34" charset="0"/>
                        <a:ea typeface="+mn-ea"/>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42876" y="642918"/>
          <a:ext cx="8605588" cy="5617556"/>
        </p:xfrm>
        <a:graphic>
          <a:graphicData uri="http://schemas.openxmlformats.org/drawingml/2006/table">
            <a:tbl>
              <a:tblPr firstRow="1" bandRow="1">
                <a:tableStyleId>{5C22544A-7EE6-4342-B048-85BDC9FD1C3A}</a:tableStyleId>
              </a:tblPr>
              <a:tblGrid>
                <a:gridCol w="1464781"/>
                <a:gridCol w="1922525"/>
                <a:gridCol w="1678381"/>
                <a:gridCol w="1953028"/>
                <a:gridCol w="1586873"/>
              </a:tblGrid>
              <a:tr h="1558518">
                <a:tc>
                  <a:txBody>
                    <a:bodyPr/>
                    <a:lstStyle/>
                    <a:p>
                      <a:pPr algn="ctr" rtl="1">
                        <a:spcAft>
                          <a:spcPts val="0"/>
                        </a:spcAft>
                      </a:pPr>
                      <a:r>
                        <a:rPr lang="ar-SA" sz="2400" b="0" dirty="0">
                          <a:solidFill>
                            <a:schemeClr val="bg1"/>
                          </a:solidFill>
                          <a:latin typeface="Arial" pitchFamily="34" charset="0"/>
                          <a:ea typeface="Times New Roman"/>
                          <a:cs typeface="Arial" pitchFamily="34" charset="0"/>
                        </a:rPr>
                        <a:t>عدد السكان</a:t>
                      </a:r>
                      <a:endParaRPr lang="fr-FR" sz="2400" b="0" dirty="0">
                        <a:solidFill>
                          <a:schemeClr val="bg1"/>
                        </a:solidFill>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kern="1200" dirty="0" smtClean="0">
                          <a:solidFill>
                            <a:schemeClr val="lt1"/>
                          </a:solidFill>
                          <a:latin typeface="Arial" pitchFamily="34" charset="0"/>
                          <a:ea typeface="+mn-ea"/>
                          <a:cs typeface="Arial" pitchFamily="34" charset="0"/>
                        </a:rPr>
                        <a:t>كثافة المساكن بالمنطقة</a:t>
                      </a:r>
                      <a:endParaRPr lang="fr-FR" sz="2400" b="0" kern="1200" dirty="0" smtClean="0">
                        <a:solidFill>
                          <a:schemeClr val="lt1"/>
                        </a:solidFill>
                        <a:latin typeface="Arial" pitchFamily="34" charset="0"/>
                        <a:ea typeface="+mn-ea"/>
                        <a:cs typeface="Arial" pitchFamily="34" charset="0"/>
                      </a:endParaRPr>
                    </a:p>
                  </a:txBody>
                  <a:tcPr anchor="ctr"/>
                </a:tc>
                <a:tc>
                  <a:txBody>
                    <a:bodyPr/>
                    <a:lstStyle/>
                    <a:p>
                      <a:pPr algn="ctr" rtl="1">
                        <a:spcAft>
                          <a:spcPts val="0"/>
                        </a:spcAft>
                      </a:pPr>
                      <a:r>
                        <a:rPr lang="ar-SA" sz="2400" b="0" dirty="0">
                          <a:solidFill>
                            <a:schemeClr val="bg1"/>
                          </a:solidFill>
                          <a:latin typeface="Arial" pitchFamily="34" charset="0"/>
                          <a:ea typeface="Times New Roman"/>
                          <a:cs typeface="Arial" pitchFamily="34" charset="0"/>
                        </a:rPr>
                        <a:t>عدد المنازل</a:t>
                      </a:r>
                      <a:endParaRPr lang="fr-FR" sz="2400" b="0" dirty="0">
                        <a:solidFill>
                          <a:schemeClr val="bg1"/>
                        </a:solidFill>
                        <a:latin typeface="Arial" pitchFamily="34" charset="0"/>
                        <a:ea typeface="Times New Roman"/>
                        <a:cs typeface="Arial" pitchFamily="34" charset="0"/>
                      </a:endParaRPr>
                    </a:p>
                  </a:txBody>
                  <a:tcPr marL="44450" marR="44450" marT="0" marB="0" anchor="ctr"/>
                </a:tc>
                <a:tc>
                  <a:txBody>
                    <a:bodyPr/>
                    <a:lstStyle/>
                    <a:p>
                      <a:pPr algn="ctr" rtl="1"/>
                      <a:r>
                        <a:rPr lang="ar-SA" sz="2400" b="0" kern="1200" dirty="0" smtClean="0">
                          <a:solidFill>
                            <a:schemeClr val="lt1"/>
                          </a:solidFill>
                          <a:latin typeface="Arial" pitchFamily="34" charset="0"/>
                          <a:ea typeface="+mn-ea"/>
                          <a:cs typeface="Arial" pitchFamily="34" charset="0"/>
                        </a:rPr>
                        <a:t>المساحة</a:t>
                      </a:r>
                      <a:endParaRPr lang="en-US" sz="2400" b="0" dirty="0">
                        <a:latin typeface="Arial" pitchFamily="34" charset="0"/>
                        <a:cs typeface="Arial" pitchFamily="34" charset="0"/>
                      </a:endParaRPr>
                    </a:p>
                  </a:txBody>
                  <a:tcPr anchor="ctr"/>
                </a:tc>
                <a:tc>
                  <a:txBody>
                    <a:bodyPr/>
                    <a:lstStyle/>
                    <a:p>
                      <a:pPr algn="ctr" rtl="1"/>
                      <a:r>
                        <a:rPr lang="ar-SA" sz="2400" b="0" kern="1200" dirty="0" smtClean="0">
                          <a:solidFill>
                            <a:schemeClr val="lt1"/>
                          </a:solidFill>
                          <a:latin typeface="Arial" pitchFamily="34" charset="0"/>
                          <a:ea typeface="+mn-ea"/>
                          <a:cs typeface="Arial" pitchFamily="34" charset="0"/>
                        </a:rPr>
                        <a:t>المنطقة</a:t>
                      </a:r>
                      <a:endParaRPr lang="en-US" sz="2400" b="0" dirty="0">
                        <a:latin typeface="Arial" pitchFamily="34" charset="0"/>
                        <a:cs typeface="Arial" pitchFamily="34" charset="0"/>
                      </a:endParaRPr>
                    </a:p>
                  </a:txBody>
                  <a:tcPr anchor="ctr"/>
                </a:tc>
              </a:tr>
              <a:tr h="865843">
                <a:tc>
                  <a:txBody>
                    <a:bodyPr/>
                    <a:lstStyle/>
                    <a:p>
                      <a:pPr algn="ctr" rtl="1"/>
                      <a:r>
                        <a:rPr lang="ar-TN" sz="2400" b="0" kern="1200" dirty="0" smtClean="0">
                          <a:solidFill>
                            <a:schemeClr val="dk1"/>
                          </a:solidFill>
                          <a:latin typeface="Arial" pitchFamily="34" charset="0"/>
                          <a:ea typeface="+mn-ea"/>
                          <a:cs typeface="Arial" pitchFamily="34" charset="0"/>
                        </a:rPr>
                        <a:t>1050</a:t>
                      </a:r>
                      <a:endParaRPr lang="en-US" sz="2400" b="0" dirty="0">
                        <a:latin typeface="Arial" pitchFamily="34" charset="0"/>
                        <a:cs typeface="Arial" pitchFamily="34" charset="0"/>
                      </a:endParaRPr>
                    </a:p>
                  </a:txBody>
                  <a:tcPr anchor="ctr"/>
                </a:tc>
                <a:tc>
                  <a:txBody>
                    <a:bodyPr/>
                    <a:lstStyle/>
                    <a:p>
                      <a:pPr algn="ctr" rtl="0">
                        <a:spcAft>
                          <a:spcPts val="0"/>
                        </a:spcAft>
                      </a:pPr>
                      <a:r>
                        <a:rPr lang="ar-TN" sz="2400" b="0" dirty="0" smtClean="0">
                          <a:solidFill>
                            <a:srgbClr val="000000"/>
                          </a:solidFill>
                          <a:latin typeface="Arial" pitchFamily="34" charset="0"/>
                          <a:ea typeface="Times New Roman"/>
                          <a:cs typeface="Arial" pitchFamily="34" charset="0"/>
                        </a:rPr>
                        <a:t>51 س/هك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kern="1200" dirty="0" smtClean="0">
                          <a:solidFill>
                            <a:schemeClr val="dk1"/>
                          </a:solidFill>
                          <a:latin typeface="Arial" pitchFamily="34" charset="0"/>
                          <a:ea typeface="+mn-ea"/>
                          <a:cs typeface="Arial" pitchFamily="34" charset="0"/>
                        </a:rPr>
                        <a:t>210</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err="1" smtClean="0">
                          <a:solidFill>
                            <a:srgbClr val="000000"/>
                          </a:solidFill>
                          <a:latin typeface="Arial" pitchFamily="34" charset="0"/>
                          <a:ea typeface="Times New Roman"/>
                          <a:cs typeface="Arial" pitchFamily="34" charset="0"/>
                        </a:rPr>
                        <a:t>15هك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spcAft>
                          <a:spcPts val="0"/>
                        </a:spcAft>
                      </a:pPr>
                      <a:r>
                        <a:rPr lang="ar-SA" sz="2400" b="0" dirty="0">
                          <a:solidFill>
                            <a:srgbClr val="000000"/>
                          </a:solidFill>
                          <a:latin typeface="Arial" pitchFamily="34" charset="0"/>
                          <a:ea typeface="Times New Roman"/>
                          <a:cs typeface="Arial" pitchFamily="34" charset="0"/>
                        </a:rPr>
                        <a:t>المنطقة </a:t>
                      </a:r>
                      <a:r>
                        <a:rPr lang="ar-TN" sz="2400" b="0" dirty="0" smtClean="0">
                          <a:solidFill>
                            <a:srgbClr val="000000"/>
                          </a:solidFill>
                          <a:latin typeface="Arial" pitchFamily="34" charset="0"/>
                          <a:ea typeface="Times New Roman"/>
                          <a:cs typeface="Arial" pitchFamily="34" charset="0"/>
                        </a:rPr>
                        <a:t>5</a:t>
                      </a:r>
                      <a:endParaRPr lang="fr-FR" sz="2400" b="0" dirty="0">
                        <a:latin typeface="Arial" pitchFamily="34" charset="0"/>
                        <a:ea typeface="Times New Roman"/>
                        <a:cs typeface="Arial" pitchFamily="34" charset="0"/>
                      </a:endParaRPr>
                    </a:p>
                  </a:txBody>
                  <a:tcPr marL="44450" marR="44450" marT="0" marB="0" anchor="ctr"/>
                </a:tc>
              </a:tr>
              <a:tr h="1385349">
                <a:tc>
                  <a:txBody>
                    <a:bodyPr/>
                    <a:lstStyle/>
                    <a:p>
                      <a:pPr algn="ctr" rtl="1"/>
                      <a:r>
                        <a:rPr lang="ar-TN" sz="2400" b="0" kern="1200" dirty="0" smtClean="0">
                          <a:solidFill>
                            <a:schemeClr val="dk1"/>
                          </a:solidFill>
                          <a:latin typeface="Arial" pitchFamily="34" charset="0"/>
                          <a:ea typeface="+mn-ea"/>
                          <a:cs typeface="Arial" pitchFamily="34" charset="0"/>
                        </a:rPr>
                        <a:t>775</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solidFill>
                            <a:srgbClr val="000000"/>
                          </a:solidFill>
                          <a:latin typeface="Arial" pitchFamily="34" charset="0"/>
                          <a:ea typeface="Times New Roman"/>
                          <a:cs typeface="Arial" pitchFamily="34" charset="0"/>
                        </a:rPr>
                        <a:t> </a:t>
                      </a:r>
                      <a:r>
                        <a:rPr lang="ar-TN" sz="2400" b="0" baseline="0" dirty="0" smtClean="0">
                          <a:solidFill>
                            <a:srgbClr val="000000"/>
                          </a:solidFill>
                          <a:latin typeface="Arial" pitchFamily="34" charset="0"/>
                          <a:ea typeface="Times New Roman"/>
                          <a:cs typeface="Arial" pitchFamily="34" charset="0"/>
                        </a:rPr>
                        <a:t> </a:t>
                      </a:r>
                      <a:r>
                        <a:rPr lang="ar-TN" sz="2400" b="0" dirty="0" smtClean="0">
                          <a:solidFill>
                            <a:srgbClr val="000000"/>
                          </a:solidFill>
                          <a:latin typeface="Arial" pitchFamily="34" charset="0"/>
                          <a:ea typeface="Times New Roman"/>
                          <a:cs typeface="Arial" pitchFamily="34" charset="0"/>
                        </a:rPr>
                        <a:t>48 س/هك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kern="1200" dirty="0" smtClean="0">
                          <a:solidFill>
                            <a:schemeClr val="dk1"/>
                          </a:solidFill>
                          <a:latin typeface="Arial" pitchFamily="34" charset="0"/>
                          <a:ea typeface="+mn-ea"/>
                          <a:cs typeface="Arial" pitchFamily="34" charset="0"/>
                        </a:rPr>
                        <a:t>155</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solidFill>
                            <a:srgbClr val="000000"/>
                          </a:solidFill>
                          <a:latin typeface="Arial" pitchFamily="34" charset="0"/>
                          <a:ea typeface="Times New Roman"/>
                          <a:cs typeface="Arial" pitchFamily="34" charset="0"/>
                        </a:rPr>
                        <a:t>21</a:t>
                      </a:r>
                      <a:r>
                        <a:rPr lang="ar-SA" sz="2400" b="0" dirty="0" err="1" smtClean="0">
                          <a:solidFill>
                            <a:srgbClr val="000000"/>
                          </a:solidFill>
                          <a:latin typeface="Arial" pitchFamily="34" charset="0"/>
                          <a:ea typeface="Times New Roman"/>
                          <a:cs typeface="Arial" pitchFamily="34" charset="0"/>
                        </a:rPr>
                        <a:t>هك</a:t>
                      </a:r>
                      <a:endParaRPr lang="fr-FR" sz="2400" b="0" dirty="0">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kern="1200" dirty="0" smtClean="0">
                          <a:solidFill>
                            <a:schemeClr val="dk1"/>
                          </a:solidFill>
                          <a:latin typeface="Arial" pitchFamily="34" charset="0"/>
                          <a:ea typeface="+mn-ea"/>
                          <a:cs typeface="Arial" pitchFamily="34" charset="0"/>
                        </a:rPr>
                        <a:t>المنطقة </a:t>
                      </a:r>
                      <a:r>
                        <a:rPr lang="ar-TN" sz="2400" b="0" kern="1200" dirty="0" smtClean="0">
                          <a:solidFill>
                            <a:schemeClr val="dk1"/>
                          </a:solidFill>
                          <a:latin typeface="Arial" pitchFamily="34" charset="0"/>
                          <a:ea typeface="+mn-ea"/>
                          <a:cs typeface="Arial" pitchFamily="34" charset="0"/>
                        </a:rPr>
                        <a:t>6</a:t>
                      </a:r>
                      <a:endParaRPr lang="fr-FR" sz="2400" b="0" kern="1200" dirty="0" smtClean="0">
                        <a:solidFill>
                          <a:schemeClr val="dk1"/>
                        </a:solidFill>
                        <a:latin typeface="Arial" pitchFamily="34" charset="0"/>
                        <a:ea typeface="+mn-ea"/>
                        <a:cs typeface="Arial" pitchFamily="34" charset="0"/>
                      </a:endParaRPr>
                    </a:p>
                  </a:txBody>
                  <a:tcPr anchor="ctr"/>
                </a:tc>
              </a:tr>
              <a:tr h="903923">
                <a:tc>
                  <a:txBody>
                    <a:bodyPr/>
                    <a:lstStyle/>
                    <a:p>
                      <a:pPr algn="ctr" rtl="1"/>
                      <a:r>
                        <a:rPr lang="ar-TN" sz="2400" b="0" dirty="0" smtClean="0">
                          <a:latin typeface="Arial" pitchFamily="34" charset="0"/>
                          <a:cs typeface="Arial" pitchFamily="34" charset="0"/>
                        </a:rPr>
                        <a:t>755</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smtClean="0">
                          <a:latin typeface="Arial" pitchFamily="34" charset="0"/>
                          <a:ea typeface="Times New Roman"/>
                          <a:cs typeface="Arial" pitchFamily="34" charset="0"/>
                        </a:rPr>
                        <a:t>25 س/هك</a:t>
                      </a:r>
                      <a:endParaRPr lang="fr-FR" sz="2400" b="0" dirty="0">
                        <a:latin typeface="Arial" pitchFamily="34" charset="0"/>
                        <a:ea typeface="Times New Roman"/>
                        <a:cs typeface="Arial" pitchFamily="34" charset="0"/>
                      </a:endParaRPr>
                    </a:p>
                  </a:txBody>
                  <a:tcPr marL="44450" marR="44450" marT="0" marB="0" anchor="ctr"/>
                </a:tc>
                <a:tc>
                  <a:txBody>
                    <a:bodyPr/>
                    <a:lstStyle/>
                    <a:p>
                      <a:pPr algn="ctr" rtl="1"/>
                      <a:r>
                        <a:rPr lang="ar-TN" sz="2400" b="0" dirty="0" smtClean="0">
                          <a:latin typeface="Arial" pitchFamily="34" charset="0"/>
                          <a:cs typeface="Arial" pitchFamily="34" charset="0"/>
                        </a:rPr>
                        <a:t>151</a:t>
                      </a:r>
                      <a:endParaRPr lang="en-US" sz="2400" b="0" dirty="0">
                        <a:latin typeface="Arial" pitchFamily="34" charset="0"/>
                        <a:cs typeface="Arial" pitchFamily="34" charset="0"/>
                      </a:endParaRPr>
                    </a:p>
                  </a:txBody>
                  <a:tcPr anchor="ctr"/>
                </a:tc>
                <a:tc>
                  <a:txBody>
                    <a:bodyPr/>
                    <a:lstStyle/>
                    <a:p>
                      <a:pPr algn="ctr" rtl="1">
                        <a:spcAft>
                          <a:spcPts val="0"/>
                        </a:spcAft>
                      </a:pPr>
                      <a:r>
                        <a:rPr lang="ar-TN" sz="2400" b="0" dirty="0" err="1" smtClean="0">
                          <a:latin typeface="Arial" pitchFamily="34" charset="0"/>
                          <a:ea typeface="Times New Roman"/>
                          <a:cs typeface="Arial" pitchFamily="34" charset="0"/>
                        </a:rPr>
                        <a:t>25هك</a:t>
                      </a:r>
                      <a:endParaRPr lang="fr-FR" sz="2400" b="0" dirty="0">
                        <a:latin typeface="Arial" pitchFamily="34" charset="0"/>
                        <a:ea typeface="Times New Roman"/>
                        <a:cs typeface="Arial" pitchFamily="34" charset="0"/>
                      </a:endParaRPr>
                    </a:p>
                  </a:txBody>
                  <a:tcPr marL="44450" marR="4445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400" b="0" kern="1200" dirty="0" smtClean="0">
                          <a:solidFill>
                            <a:schemeClr val="dk1"/>
                          </a:solidFill>
                          <a:latin typeface="Arial" pitchFamily="34" charset="0"/>
                          <a:ea typeface="+mn-ea"/>
                          <a:cs typeface="Arial" pitchFamily="34" charset="0"/>
                        </a:rPr>
                        <a:t>المنطقة</a:t>
                      </a:r>
                      <a:r>
                        <a:rPr lang="ar-TN" sz="2400" b="0" kern="1200" baseline="0" dirty="0" smtClean="0">
                          <a:solidFill>
                            <a:schemeClr val="dk1"/>
                          </a:solidFill>
                          <a:latin typeface="Arial" pitchFamily="34" charset="0"/>
                          <a:ea typeface="+mn-ea"/>
                          <a:cs typeface="Arial" pitchFamily="34" charset="0"/>
                        </a:rPr>
                        <a:t> 7</a:t>
                      </a:r>
                      <a:endParaRPr lang="fr-FR" sz="2400" b="0" kern="1200" dirty="0" smtClean="0">
                        <a:solidFill>
                          <a:schemeClr val="dk1"/>
                        </a:solidFill>
                        <a:latin typeface="Arial" pitchFamily="34" charset="0"/>
                        <a:ea typeface="+mn-ea"/>
                        <a:cs typeface="Arial" pitchFamily="34" charset="0"/>
                      </a:endParaRPr>
                    </a:p>
                  </a:txBody>
                  <a:tcPr anchor="ctr"/>
                </a:tc>
              </a:tr>
              <a:tr h="903923">
                <a:tc>
                  <a:txBody>
                    <a:bodyPr/>
                    <a:lstStyle/>
                    <a:p>
                      <a:pPr algn="ctr" rtl="1"/>
                      <a:r>
                        <a:rPr lang="ar-TN" sz="2400" b="0" dirty="0" smtClean="0">
                          <a:latin typeface="Arial" pitchFamily="34" charset="0"/>
                          <a:cs typeface="Arial" pitchFamily="34" charset="0"/>
                        </a:rPr>
                        <a:t>1850</a:t>
                      </a:r>
                      <a:endParaRPr lang="en-US" sz="2400" b="0" dirty="0">
                        <a:latin typeface="Arial"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rtl="1">
                        <a:spcAft>
                          <a:spcPts val="0"/>
                        </a:spcAft>
                      </a:pPr>
                      <a:r>
                        <a:rPr lang="ar-TN" sz="2400" b="0" dirty="0" smtClean="0">
                          <a:latin typeface="Arial" pitchFamily="34" charset="0"/>
                          <a:ea typeface="Times New Roman"/>
                          <a:cs typeface="Arial" pitchFamily="34" charset="0"/>
                        </a:rPr>
                        <a:t>25 س/هك</a:t>
                      </a:r>
                      <a:endParaRPr lang="fr-FR" sz="2400" b="0" dirty="0">
                        <a:latin typeface="Arial" pitchFamily="34" charset="0"/>
                        <a:ea typeface="Times New Roman"/>
                        <a:cs typeface="Arial" pitchFamily="34" charset="0"/>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rtl="1"/>
                      <a:r>
                        <a:rPr lang="ar-TN" sz="2400" b="0" dirty="0" smtClean="0">
                          <a:latin typeface="Arial" pitchFamily="34" charset="0"/>
                          <a:cs typeface="Arial" pitchFamily="34" charset="0"/>
                        </a:rPr>
                        <a:t>370</a:t>
                      </a:r>
                      <a:endParaRPr lang="en-US" sz="2400" b="0" dirty="0">
                        <a:latin typeface="Arial"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rtl="1">
                        <a:spcAft>
                          <a:spcPts val="0"/>
                        </a:spcAft>
                      </a:pPr>
                      <a:r>
                        <a:rPr lang="ar-TN" sz="2400" b="0" dirty="0" err="1" smtClean="0">
                          <a:latin typeface="Arial" pitchFamily="34" charset="0"/>
                          <a:ea typeface="Times New Roman"/>
                          <a:cs typeface="Arial" pitchFamily="34" charset="0"/>
                        </a:rPr>
                        <a:t>65هك</a:t>
                      </a:r>
                      <a:endParaRPr lang="fr-FR" sz="2400" b="0" dirty="0">
                        <a:latin typeface="Arial" pitchFamily="34" charset="0"/>
                        <a:ea typeface="Times New Roman"/>
                        <a:cs typeface="Arial" pitchFamily="34" charset="0"/>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2400" b="0" kern="1200" dirty="0" smtClean="0">
                          <a:solidFill>
                            <a:schemeClr val="dk1"/>
                          </a:solidFill>
                          <a:latin typeface="Arial" pitchFamily="34" charset="0"/>
                          <a:ea typeface="+mn-ea"/>
                          <a:cs typeface="Arial" pitchFamily="34" charset="0"/>
                        </a:rPr>
                        <a:t>المنطقة</a:t>
                      </a:r>
                      <a:r>
                        <a:rPr lang="ar-TN" sz="2400" b="0" kern="1200" baseline="0" dirty="0" smtClean="0">
                          <a:solidFill>
                            <a:schemeClr val="dk1"/>
                          </a:solidFill>
                          <a:latin typeface="Arial" pitchFamily="34" charset="0"/>
                          <a:ea typeface="+mn-ea"/>
                          <a:cs typeface="Arial" pitchFamily="34" charset="0"/>
                        </a:rPr>
                        <a:t> 8</a:t>
                      </a:r>
                      <a:endParaRPr lang="fr-FR" sz="2400" b="0" kern="1200" dirty="0" smtClean="0">
                        <a:solidFill>
                          <a:schemeClr val="dk1"/>
                        </a:solidFill>
                        <a:latin typeface="Arial"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endParaRPr lang="en-US" dirty="0"/>
          </a:p>
        </p:txBody>
      </p:sp>
      <p:sp>
        <p:nvSpPr>
          <p:cNvPr id="3" name="Espace réservé du contenu 2"/>
          <p:cNvSpPr>
            <a:spLocks noGrp="1"/>
          </p:cNvSpPr>
          <p:nvPr>
            <p:ph idx="1"/>
          </p:nvPr>
        </p:nvSpPr>
        <p:spPr/>
        <p:txBody>
          <a:bodyPr/>
          <a:lstStyle/>
          <a:p>
            <a:pPr algn="ctr">
              <a:buNone/>
            </a:pPr>
            <a:r>
              <a:rPr lang="ar-TN" sz="23900" b="1" dirty="0" smtClean="0">
                <a:solidFill>
                  <a:schemeClr val="tx2">
                    <a:lumMod val="60000"/>
                    <a:lumOff val="40000"/>
                  </a:schemeClr>
                </a:solidFill>
              </a:rPr>
              <a:t>الجرد</a:t>
            </a:r>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908720"/>
          </a:xfrm>
        </p:spPr>
        <p:txBody>
          <a:bodyPr/>
          <a:lstStyle/>
          <a:p>
            <a:pPr rtl="1"/>
            <a:r>
              <a:rPr lang="ar-TN" b="1" u="sng" dirty="0"/>
              <a:t>جرد البنية الأساسية  بالمنطقة البلدية</a:t>
            </a:r>
            <a:endParaRPr lang="en-US" dirty="0"/>
          </a:p>
        </p:txBody>
      </p:sp>
      <p:graphicFrame>
        <p:nvGraphicFramePr>
          <p:cNvPr id="4" name="Espace réservé du contenu 3"/>
          <p:cNvGraphicFramePr>
            <a:graphicFrameLocks noGrp="1"/>
          </p:cNvGraphicFramePr>
          <p:nvPr>
            <p:ph idx="1"/>
          </p:nvPr>
        </p:nvGraphicFramePr>
        <p:xfrm>
          <a:off x="106776" y="908720"/>
          <a:ext cx="8929720" cy="4894240"/>
        </p:xfrm>
        <a:graphic>
          <a:graphicData uri="http://schemas.openxmlformats.org/drawingml/2006/table">
            <a:tbl>
              <a:tblPr firstRow="1" bandRow="1">
                <a:tableStyleId>{5C22544A-7EE6-4342-B048-85BDC9FD1C3A}</a:tableStyleId>
              </a:tblPr>
              <a:tblGrid>
                <a:gridCol w="1115616"/>
                <a:gridCol w="1116814"/>
                <a:gridCol w="1116215"/>
                <a:gridCol w="1116215"/>
                <a:gridCol w="1116215"/>
                <a:gridCol w="1116215"/>
                <a:gridCol w="1116215"/>
                <a:gridCol w="1116215"/>
              </a:tblGrid>
              <a:tr h="1002109">
                <a:tc>
                  <a:txBody>
                    <a:bodyPr/>
                    <a:lstStyle/>
                    <a:p>
                      <a:pPr algn="ctr" rtl="1">
                        <a:spcAft>
                          <a:spcPts val="0"/>
                        </a:spcAft>
                      </a:pPr>
                      <a:r>
                        <a:rPr lang="ar-TN" sz="2400" b="1" dirty="0">
                          <a:latin typeface="Times New Roman"/>
                          <a:ea typeface="Times New Roman"/>
                          <a:cs typeface="Simplified Arabic"/>
                        </a:rPr>
                        <a:t>الحالة</a:t>
                      </a:r>
                      <a:endParaRPr lang="fr-FR" sz="2400" dirty="0">
                        <a:latin typeface="Times New Roman"/>
                        <a:ea typeface="Times New Roman"/>
                        <a:cs typeface="Simplified Arabic"/>
                      </a:endParaRPr>
                    </a:p>
                    <a:p>
                      <a:pPr algn="ctr" rtl="1">
                        <a:spcAft>
                          <a:spcPts val="0"/>
                        </a:spcAft>
                      </a:pPr>
                      <a:r>
                        <a:rPr lang="ar-TN" sz="2400" b="1" dirty="0">
                          <a:latin typeface="Times New Roman"/>
                          <a:ea typeface="Times New Roman"/>
                          <a:cs typeface="Simplified Arabic"/>
                        </a:rPr>
                        <a:t>(*)</a:t>
                      </a:r>
                      <a:endParaRPr lang="fr-FR" sz="2400" dirty="0">
                        <a:latin typeface="Times New Roman"/>
                        <a:ea typeface="Times New Roman"/>
                        <a:cs typeface="Simplified Arabic"/>
                      </a:endParaRPr>
                    </a:p>
                  </a:txBody>
                  <a:tcPr marL="68580" marR="68580" marT="0" marB="0"/>
                </a:tc>
                <a:tc>
                  <a:txBody>
                    <a:bodyPr/>
                    <a:lstStyle/>
                    <a:p>
                      <a:pPr algn="ctr" rtl="1">
                        <a:spcAft>
                          <a:spcPts val="0"/>
                        </a:spcAft>
                      </a:pPr>
                      <a:r>
                        <a:rPr lang="ar-TN" sz="2400" b="1">
                          <a:latin typeface="Times New Roman"/>
                          <a:ea typeface="Times New Roman"/>
                          <a:cs typeface="Simplified Arabic"/>
                        </a:rPr>
                        <a:t>كلفة الصيانة السنوية (د)</a:t>
                      </a:r>
                      <a:endParaRPr lang="fr-FR" sz="2400">
                        <a:latin typeface="Times New Roman"/>
                        <a:ea typeface="Times New Roman"/>
                        <a:cs typeface="Simplified Arabic"/>
                      </a:endParaRPr>
                    </a:p>
                  </a:txBody>
                  <a:tcPr marL="68580" marR="68580" marT="0" marB="0"/>
                </a:tc>
                <a:tc>
                  <a:txBody>
                    <a:bodyPr/>
                    <a:lstStyle/>
                    <a:p>
                      <a:pPr algn="ctr" rtl="1">
                        <a:spcAft>
                          <a:spcPts val="0"/>
                        </a:spcAft>
                      </a:pPr>
                      <a:r>
                        <a:rPr lang="ar-TN" sz="2400" b="1">
                          <a:latin typeface="Times New Roman"/>
                          <a:ea typeface="Times New Roman"/>
                          <a:cs typeface="Simplified Arabic"/>
                        </a:rPr>
                        <a:t>سنة آخر عملية تهيئة</a:t>
                      </a:r>
                      <a:endParaRPr lang="fr-FR" sz="2400">
                        <a:latin typeface="Times New Roman"/>
                        <a:ea typeface="Times New Roman"/>
                        <a:cs typeface="Simplified Arabic"/>
                      </a:endParaRPr>
                    </a:p>
                  </a:txBody>
                  <a:tcPr marL="68580" marR="68580" marT="0" marB="0"/>
                </a:tc>
                <a:tc>
                  <a:txBody>
                    <a:bodyPr/>
                    <a:lstStyle/>
                    <a:p>
                      <a:pPr algn="ctr" rtl="1">
                        <a:spcAft>
                          <a:spcPts val="0"/>
                        </a:spcAft>
                      </a:pPr>
                      <a:r>
                        <a:rPr lang="ar-TN" sz="2400" b="1" dirty="0">
                          <a:latin typeface="Times New Roman"/>
                          <a:ea typeface="Times New Roman"/>
                          <a:cs typeface="Simplified Arabic"/>
                        </a:rPr>
                        <a:t>إمكانية التوسعة</a:t>
                      </a:r>
                      <a:endParaRPr lang="fr-FR" sz="2400" dirty="0">
                        <a:latin typeface="Times New Roman"/>
                        <a:ea typeface="Times New Roman"/>
                        <a:cs typeface="Simplified Arabic"/>
                      </a:endParaRPr>
                    </a:p>
                  </a:txBody>
                  <a:tcPr marL="68580" marR="68580" marT="0" marB="0"/>
                </a:tc>
                <a:tc>
                  <a:txBody>
                    <a:bodyPr/>
                    <a:lstStyle/>
                    <a:p>
                      <a:pPr algn="ctr" rtl="1">
                        <a:spcAft>
                          <a:spcPts val="0"/>
                        </a:spcAft>
                      </a:pPr>
                      <a:r>
                        <a:rPr lang="ar-TN" sz="2400" b="1">
                          <a:latin typeface="Times New Roman"/>
                          <a:ea typeface="Times New Roman"/>
                          <a:cs typeface="Simplified Arabic"/>
                        </a:rPr>
                        <a:t>المساحة المغطاة (م</a:t>
                      </a:r>
                      <a:r>
                        <a:rPr lang="fr-FR" sz="2400">
                          <a:latin typeface="Simplified Arabic"/>
                          <a:ea typeface="Times New Roman"/>
                          <a:cs typeface="Simplified Arabic"/>
                        </a:rPr>
                        <a:t>²</a:t>
                      </a:r>
                      <a:r>
                        <a:rPr lang="ar-TN" sz="2400" b="1">
                          <a:latin typeface="Times New Roman"/>
                          <a:ea typeface="Times New Roman"/>
                          <a:cs typeface="Simplified Arabic"/>
                        </a:rPr>
                        <a:t>)</a:t>
                      </a:r>
                      <a:endParaRPr lang="fr-FR" sz="2400">
                        <a:latin typeface="Times New Roman"/>
                        <a:ea typeface="Times New Roman"/>
                        <a:cs typeface="Simplified Arabic"/>
                      </a:endParaRPr>
                    </a:p>
                  </a:txBody>
                  <a:tcPr marL="68580" marR="68580" marT="0" marB="0"/>
                </a:tc>
                <a:tc>
                  <a:txBody>
                    <a:bodyPr/>
                    <a:lstStyle/>
                    <a:p>
                      <a:pPr algn="ctr" rtl="1">
                        <a:spcAft>
                          <a:spcPts val="0"/>
                        </a:spcAft>
                      </a:pPr>
                      <a:r>
                        <a:rPr lang="ar-TN" sz="2400" b="1">
                          <a:latin typeface="Times New Roman"/>
                          <a:ea typeface="Times New Roman"/>
                          <a:cs typeface="Simplified Arabic"/>
                        </a:rPr>
                        <a:t>مساحة الأرض (م</a:t>
                      </a:r>
                      <a:r>
                        <a:rPr lang="fr-FR" sz="2400">
                          <a:latin typeface="Simplified Arabic"/>
                          <a:ea typeface="Times New Roman"/>
                          <a:cs typeface="Simplified Arabic"/>
                        </a:rPr>
                        <a:t>²</a:t>
                      </a:r>
                      <a:r>
                        <a:rPr lang="ar-TN" sz="2400" b="1">
                          <a:latin typeface="Times New Roman"/>
                          <a:ea typeface="Times New Roman"/>
                          <a:cs typeface="Simplified Arabic"/>
                        </a:rPr>
                        <a:t>)</a:t>
                      </a:r>
                      <a:endParaRPr lang="fr-FR" sz="2400">
                        <a:latin typeface="Times New Roman"/>
                        <a:ea typeface="Times New Roman"/>
                        <a:cs typeface="Simplified Arabic"/>
                      </a:endParaRPr>
                    </a:p>
                  </a:txBody>
                  <a:tcPr marL="68580" marR="68580" marT="0" marB="0"/>
                </a:tc>
                <a:tc>
                  <a:txBody>
                    <a:bodyPr/>
                    <a:lstStyle/>
                    <a:p>
                      <a:pPr algn="ctr" rtl="1">
                        <a:spcAft>
                          <a:spcPts val="0"/>
                        </a:spcAft>
                      </a:pPr>
                      <a:r>
                        <a:rPr lang="ar-SA" sz="2400" b="1" dirty="0">
                          <a:solidFill>
                            <a:srgbClr val="000000"/>
                          </a:solidFill>
                          <a:latin typeface="Times New Roman"/>
                          <a:ea typeface="Times New Roman"/>
                          <a:cs typeface="Simplified Arabic"/>
                        </a:rPr>
                        <a:t>سنة الإحداث</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SA" sz="2400" b="1" dirty="0">
                          <a:solidFill>
                            <a:srgbClr val="000000"/>
                          </a:solidFill>
                          <a:latin typeface="Times New Roman"/>
                          <a:ea typeface="Times New Roman"/>
                          <a:cs typeface="Simplified Arabic"/>
                        </a:rPr>
                        <a:t>البناية</a:t>
                      </a:r>
                      <a:endParaRPr lang="fr-FR" sz="2400" dirty="0">
                        <a:latin typeface="Times New Roman"/>
                        <a:ea typeface="Times New Roman"/>
                        <a:cs typeface="Simplified Arabic"/>
                      </a:endParaRPr>
                    </a:p>
                  </a:txBody>
                  <a:tcPr marL="68580" marR="68580" marT="0" marB="0" anchor="ctr"/>
                </a:tc>
              </a:tr>
              <a:tr h="870880">
                <a:tc>
                  <a:txBody>
                    <a:bodyPr/>
                    <a:lstStyle/>
                    <a:p>
                      <a:pPr algn="ctr" rtl="1">
                        <a:spcAft>
                          <a:spcPts val="0"/>
                        </a:spcAft>
                      </a:pPr>
                      <a:r>
                        <a:rPr lang="ar-TN" sz="2400" b="1" dirty="0" smtClean="0">
                          <a:latin typeface="Times New Roman"/>
                          <a:ea typeface="Times New Roman"/>
                          <a:cs typeface="Simplified Arabic"/>
                        </a:rPr>
                        <a:t>جيدة</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dirty="0" smtClean="0">
                          <a:latin typeface="Times New Roman"/>
                          <a:ea typeface="Times New Roman"/>
                          <a:cs typeface="Simplified Arabic"/>
                        </a:rPr>
                        <a:t>2017</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dirty="0" smtClean="0">
                          <a:latin typeface="Times New Roman"/>
                          <a:ea typeface="Times New Roman"/>
                          <a:cs typeface="Simplified Arabic"/>
                        </a:rPr>
                        <a:t>نعم</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latin typeface="Times New Roman"/>
                          <a:ea typeface="Times New Roman"/>
                          <a:cs typeface="Simplified Arabic"/>
                        </a:rPr>
                        <a:t>220 +</a:t>
                      </a:r>
                      <a:r>
                        <a:rPr lang="ar-TN" sz="2400" b="1" baseline="0" dirty="0" smtClean="0">
                          <a:latin typeface="Times New Roman"/>
                          <a:ea typeface="Times New Roman"/>
                          <a:cs typeface="Simplified Arabic"/>
                        </a:rPr>
                        <a:t> 180+40</a:t>
                      </a:r>
                      <a:endParaRPr lang="ar-TN" sz="24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latin typeface="Times New Roman"/>
                          <a:ea typeface="Times New Roman"/>
                          <a:cs typeface="Simplified Arabic"/>
                        </a:rPr>
                        <a:t>880</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SA" sz="2400" b="1" dirty="0" smtClean="0">
                          <a:solidFill>
                            <a:srgbClr val="000000"/>
                          </a:solidFill>
                          <a:latin typeface="Times New Roman"/>
                          <a:ea typeface="Times New Roman"/>
                          <a:cs typeface="Simplified Arabic"/>
                        </a:rPr>
                        <a:t>198</a:t>
                      </a:r>
                      <a:r>
                        <a:rPr lang="ar-TN" sz="2400" b="1" dirty="0" smtClean="0">
                          <a:solidFill>
                            <a:srgbClr val="000000"/>
                          </a:solidFill>
                          <a:latin typeface="Times New Roman"/>
                          <a:ea typeface="Times New Roman"/>
                          <a:cs typeface="Simplified Arabic"/>
                        </a:rPr>
                        <a:t>3</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a:solidFill>
                            <a:srgbClr val="000000"/>
                          </a:solidFill>
                          <a:latin typeface="Calibri"/>
                          <a:ea typeface="Times New Roman"/>
                          <a:cs typeface="Simplified Arabic"/>
                        </a:rPr>
                        <a:t>مقر  البلدية</a:t>
                      </a:r>
                      <a:endParaRPr lang="fr-FR" sz="2400" dirty="0">
                        <a:latin typeface="Times New Roman"/>
                        <a:ea typeface="Times New Roman"/>
                        <a:cs typeface="Simplified Arabic"/>
                      </a:endParaRPr>
                    </a:p>
                  </a:txBody>
                  <a:tcPr marL="68580" marR="68580" marT="0" marB="0" anchor="ctr"/>
                </a:tc>
              </a:tr>
              <a:tr h="870880">
                <a:tc>
                  <a:txBody>
                    <a:bodyPr/>
                    <a:lstStyle/>
                    <a:p>
                      <a:pPr algn="ctr" rtl="1">
                        <a:spcAft>
                          <a:spcPts val="0"/>
                        </a:spcAft>
                      </a:pPr>
                      <a:r>
                        <a:rPr lang="ar-TN" sz="2400" b="1" dirty="0" smtClean="0">
                          <a:latin typeface="Times New Roman"/>
                          <a:ea typeface="Times New Roman"/>
                          <a:cs typeface="Simplified Arabic"/>
                        </a:rPr>
                        <a:t>جيدة</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dirty="0" smtClean="0">
                          <a:latin typeface="Times New Roman"/>
                          <a:ea typeface="Times New Roman"/>
                          <a:cs typeface="Simplified Arabic"/>
                        </a:rPr>
                        <a:t>2016</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dirty="0" smtClean="0">
                          <a:latin typeface="Times New Roman"/>
                          <a:ea typeface="Times New Roman"/>
                          <a:cs typeface="Simplified Arabic"/>
                        </a:rPr>
                        <a:t>نعم</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latin typeface="Times New Roman"/>
                          <a:ea typeface="Times New Roman"/>
                          <a:cs typeface="Simplified Arabic"/>
                        </a:rPr>
                        <a:t>120+</a:t>
                      </a:r>
                      <a:r>
                        <a:rPr lang="ar-TN" sz="2400" b="1" baseline="0" dirty="0" smtClean="0">
                          <a:latin typeface="Times New Roman"/>
                          <a:ea typeface="Times New Roman"/>
                          <a:cs typeface="Simplified Arabic"/>
                        </a:rPr>
                        <a:t> 40+140</a:t>
                      </a:r>
                      <a:endParaRPr lang="ar-TN" sz="2400" b="1" dirty="0" smtClean="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latin typeface="Times New Roman"/>
                          <a:ea typeface="Times New Roman"/>
                          <a:cs typeface="Simplified Arabic"/>
                        </a:rPr>
                        <a:t>1000</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SA" sz="2400" b="1" dirty="0" smtClean="0">
                          <a:solidFill>
                            <a:srgbClr val="000000"/>
                          </a:solidFill>
                          <a:latin typeface="Times New Roman"/>
                          <a:ea typeface="Times New Roman"/>
                          <a:cs typeface="Simplified Arabic"/>
                        </a:rPr>
                        <a:t>19</a:t>
                      </a:r>
                      <a:r>
                        <a:rPr lang="ar-TN" sz="2400" b="1" dirty="0" smtClean="0">
                          <a:solidFill>
                            <a:srgbClr val="000000"/>
                          </a:solidFill>
                          <a:latin typeface="Times New Roman"/>
                          <a:ea typeface="Times New Roman"/>
                          <a:cs typeface="Simplified Arabic"/>
                        </a:rPr>
                        <a:t>90</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a:solidFill>
                            <a:srgbClr val="000000"/>
                          </a:solidFill>
                          <a:latin typeface="Calibri"/>
                          <a:ea typeface="Times New Roman"/>
                          <a:cs typeface="Simplified Arabic"/>
                        </a:rPr>
                        <a:t>مقر  </a:t>
                      </a:r>
                      <a:r>
                        <a:rPr lang="ar-TN" sz="2400" b="1" dirty="0" smtClean="0">
                          <a:solidFill>
                            <a:srgbClr val="000000"/>
                          </a:solidFill>
                          <a:latin typeface="Calibri"/>
                          <a:ea typeface="Times New Roman"/>
                          <a:cs typeface="Simplified Arabic"/>
                        </a:rPr>
                        <a:t>المجلس </a:t>
                      </a:r>
                      <a:r>
                        <a:rPr lang="ar-TN" sz="2400" b="1" dirty="0" err="1" smtClean="0">
                          <a:solidFill>
                            <a:srgbClr val="000000"/>
                          </a:solidFill>
                          <a:latin typeface="Calibri"/>
                          <a:ea typeface="Times New Roman"/>
                          <a:cs typeface="Simplified Arabic"/>
                        </a:rPr>
                        <a:t>الجهوي</a:t>
                      </a:r>
                      <a:r>
                        <a:rPr lang="ar-TN" sz="2400" b="1" dirty="0" smtClean="0">
                          <a:solidFill>
                            <a:srgbClr val="000000"/>
                          </a:solidFill>
                          <a:latin typeface="Calibri"/>
                          <a:ea typeface="Times New Roman"/>
                          <a:cs typeface="Simplified Arabic"/>
                        </a:rPr>
                        <a:t> </a:t>
                      </a:r>
                      <a:r>
                        <a:rPr lang="ar-TN" sz="2400" b="1" dirty="0" err="1" smtClean="0">
                          <a:solidFill>
                            <a:srgbClr val="000000"/>
                          </a:solidFill>
                          <a:latin typeface="Calibri"/>
                          <a:ea typeface="Times New Roman"/>
                          <a:cs typeface="Simplified Arabic"/>
                        </a:rPr>
                        <a:t>بالعكاريت</a:t>
                      </a:r>
                      <a:endParaRPr lang="fr-FR" sz="2400" dirty="0">
                        <a:latin typeface="Times New Roman"/>
                        <a:ea typeface="Times New Roman"/>
                        <a:cs typeface="Simplified Arabic"/>
                      </a:endParaRPr>
                    </a:p>
                  </a:txBody>
                  <a:tcPr marL="68580" marR="68580" marT="0" marB="0" anchor="ctr"/>
                </a:tc>
              </a:tr>
              <a:tr h="870880">
                <a:tc>
                  <a:txBody>
                    <a:bodyPr/>
                    <a:lstStyle/>
                    <a:p>
                      <a:pPr algn="ctr" rtl="1">
                        <a:spcAft>
                          <a:spcPts val="0"/>
                        </a:spcAft>
                      </a:pPr>
                      <a:r>
                        <a:rPr lang="ar-TN" sz="2400" dirty="0" smtClean="0">
                          <a:latin typeface="Times New Roman"/>
                          <a:ea typeface="Times New Roman"/>
                          <a:cs typeface="Simplified Arabic"/>
                        </a:rPr>
                        <a:t>يتطلب التهيئة</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dirty="0" smtClean="0">
                          <a:latin typeface="Times New Roman"/>
                          <a:ea typeface="Times New Roman"/>
                          <a:cs typeface="Simplified Arabic"/>
                        </a:rPr>
                        <a:t>2017</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dirty="0" smtClean="0">
                          <a:latin typeface="Times New Roman"/>
                          <a:ea typeface="Times New Roman"/>
                          <a:cs typeface="Simplified Arabic"/>
                        </a:rPr>
                        <a:t>نعم</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latin typeface="Times New Roman"/>
                          <a:ea typeface="Times New Roman"/>
                          <a:cs typeface="Simplified Arabic"/>
                        </a:rPr>
                        <a:t>556</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latin typeface="Times New Roman"/>
                          <a:ea typeface="Times New Roman"/>
                          <a:cs typeface="Simplified Arabic"/>
                        </a:rPr>
                        <a:t>1520</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TN" sz="2400" b="1" dirty="0" smtClean="0">
                          <a:solidFill>
                            <a:srgbClr val="000000"/>
                          </a:solidFill>
                          <a:latin typeface="Times New Roman"/>
                          <a:ea typeface="Times New Roman"/>
                          <a:cs typeface="Simplified Arabic"/>
                        </a:rPr>
                        <a:t>1984</a:t>
                      </a:r>
                      <a:endParaRPr lang="fr-FR" sz="2400" dirty="0">
                        <a:latin typeface="Times New Roman"/>
                        <a:ea typeface="Times New Roman"/>
                        <a:cs typeface="Simplified Arabic"/>
                      </a:endParaRPr>
                    </a:p>
                  </a:txBody>
                  <a:tcPr marL="68580" marR="68580" marT="0" marB="0" anchor="ctr"/>
                </a:tc>
                <a:tc>
                  <a:txBody>
                    <a:bodyPr/>
                    <a:lstStyle/>
                    <a:p>
                      <a:pPr algn="ctr" rtl="1">
                        <a:spcAft>
                          <a:spcPts val="0"/>
                        </a:spcAft>
                      </a:pPr>
                      <a:r>
                        <a:rPr lang="ar-SA" sz="2400" b="1" dirty="0">
                          <a:solidFill>
                            <a:srgbClr val="000000"/>
                          </a:solidFill>
                          <a:latin typeface="Times New Roman"/>
                          <a:ea typeface="Times New Roman"/>
                          <a:cs typeface="Simplified Arabic"/>
                        </a:rPr>
                        <a:t>المستودع البلدي</a:t>
                      </a:r>
                      <a:endParaRPr lang="fr-FR" sz="2400"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FFEFD1"/>
            </a:gs>
            <a:gs pos="64999">
              <a:srgbClr val="F0EBD5"/>
            </a:gs>
            <a:gs pos="100000">
              <a:srgbClr val="D1C39F"/>
            </a:gs>
          </a:gsLst>
          <a:lin ang="5400000" scaled="0"/>
        </a:gradFill>
      </a:spPr>
      <a:bodyPr rtlCol="1" anchor="ctr"/>
      <a:lstStyle>
        <a:defPPr algn="just" rtl="1">
          <a:defRPr sz="2000" b="1"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7684</TotalTime>
  <Words>3760</Words>
  <Application>Microsoft Office PowerPoint</Application>
  <PresentationFormat>Affichage à l'écran (4:3)</PresentationFormat>
  <Paragraphs>1362</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Thème Office</vt:lpstr>
      <vt:lpstr>       الجمهورية التونسية وزارة الشؤون المحلية والبيئة ولاية قابس بلدية المطوية برنامج الاستثمار البلدي التشاركي لسنة 2018  التشخيص الفنّي والمالي </vt:lpstr>
      <vt:lpstr>تقديم البلدية</vt:lpstr>
      <vt:lpstr>تقديم </vt:lpstr>
      <vt:lpstr>التقسيم المجالي للبلدية إلى مناطق</vt:lpstr>
      <vt:lpstr>Diapositive 5</vt:lpstr>
      <vt:lpstr>إحصائيات المناطق</vt:lpstr>
      <vt:lpstr>Diapositive 7</vt:lpstr>
      <vt:lpstr> </vt:lpstr>
      <vt:lpstr>جرد البنية الأساسية  بالمنطقة البلدية</vt:lpstr>
      <vt:lpstr>جرد المشاريع الاقتصادية</vt:lpstr>
      <vt:lpstr>جرد التجهيزات الجماعية المشتركة *تجهيزات رياضية وشبابية</vt:lpstr>
      <vt:lpstr>*تجهيزات الطفولة</vt:lpstr>
      <vt:lpstr>جرد معدات النظافة والطرقات</vt:lpstr>
      <vt:lpstr>جرد معدات النظافة والطرقات</vt:lpstr>
      <vt:lpstr>التشخيص الفني</vt:lpstr>
      <vt:lpstr>Diapositive 16</vt:lpstr>
      <vt:lpstr>Diapositive 17</vt:lpstr>
      <vt:lpstr>تشخيص البنية الأساسية</vt:lpstr>
      <vt:lpstr>Diapositive 19</vt:lpstr>
      <vt:lpstr>تشخيص البناءات الإدارية</vt:lpstr>
      <vt:lpstr>تشخيص المشاريع الاقتصادية</vt:lpstr>
      <vt:lpstr>تشخيص التجهيزات الجماعية المشتركة</vt:lpstr>
      <vt:lpstr>تشخيص معدات النظافة والطرقات</vt:lpstr>
      <vt:lpstr>المشاريع  البلدية الجهوية والوطنية في طور الإنجاز بالمنطقة البلدية</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المقترحات </vt:lpstr>
      <vt:lpstr>وتنقسم المشاريع الإدارية على النحو التالي: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التونسية وزارة الشؤون المحلية والبيئة ولاية قابس بلدية وذرف برنامج الاستثمار البلدي التشاركي لسنة 2017  التشخيص الفنّي</dc:title>
  <dc:creator>ssa</dc:creator>
  <cp:lastModifiedBy>hp</cp:lastModifiedBy>
  <cp:revision>197</cp:revision>
  <dcterms:created xsi:type="dcterms:W3CDTF">2016-11-16T17:26:25Z</dcterms:created>
  <dcterms:modified xsi:type="dcterms:W3CDTF">2019-04-29T23:24:26Z</dcterms:modified>
</cp:coreProperties>
</file>